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sldIdLst>
    <p:sldId id="257" r:id="rId2"/>
    <p:sldId id="300" r:id="rId3"/>
    <p:sldId id="324" r:id="rId4"/>
    <p:sldId id="352" r:id="rId5"/>
    <p:sldId id="353" r:id="rId6"/>
    <p:sldId id="359" r:id="rId7"/>
    <p:sldId id="368" r:id="rId8"/>
    <p:sldId id="358" r:id="rId9"/>
    <p:sldId id="360" r:id="rId10"/>
    <p:sldId id="361" r:id="rId11"/>
    <p:sldId id="362" r:id="rId12"/>
    <p:sldId id="363" r:id="rId13"/>
    <p:sldId id="357" r:id="rId14"/>
    <p:sldId id="356" r:id="rId15"/>
    <p:sldId id="355" r:id="rId16"/>
    <p:sldId id="354" r:id="rId17"/>
    <p:sldId id="348" r:id="rId18"/>
    <p:sldId id="349" r:id="rId19"/>
    <p:sldId id="351" r:id="rId20"/>
    <p:sldId id="366" r:id="rId21"/>
    <p:sldId id="365" r:id="rId22"/>
    <p:sldId id="369" r:id="rId23"/>
    <p:sldId id="367" r:id="rId24"/>
    <p:sldId id="301" r:id="rId25"/>
    <p:sldId id="302" r:id="rId26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9489" autoAdjust="0"/>
    <p:restoredTop sz="90884"/>
  </p:normalViewPr>
  <p:slideViewPr>
    <p:cSldViewPr>
      <p:cViewPr varScale="1">
        <p:scale>
          <a:sx n="126" d="100"/>
          <a:sy n="126" d="100"/>
        </p:scale>
        <p:origin x="2136" y="20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20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433CE22D-EC34-5E4B-B14D-222DAD00B7C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7407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/>
            <a:fld id="{43B0BBDC-59CB-0740-BB3E-DC1312F6B2B1}" type="slidenum">
              <a:rPr lang="cs-CZ">
                <a:solidFill>
                  <a:srgbClr val="000000"/>
                </a:solidFill>
                <a:latin typeface="Times New Roman" charset="0"/>
              </a:rPr>
              <a:pPr eaLnBrk="1"/>
              <a:t>1</a:t>
            </a:fld>
            <a:endParaRPr lang="cs-CZ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75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433CE22D-EC34-5E4B-B14D-222DAD00B7C1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5278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433CE22D-EC34-5E4B-B14D-222DAD00B7C1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4991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433CE22D-EC34-5E4B-B14D-222DAD00B7C1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5654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433CE22D-EC34-5E4B-B14D-222DAD00B7C1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806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433CE22D-EC34-5E4B-B14D-222DAD00B7C1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333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433CE22D-EC34-5E4B-B14D-222DAD00B7C1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2277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433CE22D-EC34-5E4B-B14D-222DAD00B7C1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66258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433CE22D-EC34-5E4B-B14D-222DAD00B7C1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495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433CE22D-EC34-5E4B-B14D-222DAD00B7C1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4545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433CE22D-EC34-5E4B-B14D-222DAD00B7C1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5292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433CE22D-EC34-5E4B-B14D-222DAD00B7C1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6159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433CE22D-EC34-5E4B-B14D-222DAD00B7C1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89228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433CE22D-EC34-5E4B-B14D-222DAD00B7C1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47984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433CE22D-EC34-5E4B-B14D-222DAD00B7C1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97461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433CE22D-EC34-5E4B-B14D-222DAD00B7C1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223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433CE22D-EC34-5E4B-B14D-222DAD00B7C1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8684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433CE22D-EC34-5E4B-B14D-222DAD00B7C1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6281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433CE22D-EC34-5E4B-B14D-222DAD00B7C1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3886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433CE22D-EC34-5E4B-B14D-222DAD00B7C1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3400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433CE22D-EC34-5E4B-B14D-222DAD00B7C1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8443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433CE22D-EC34-5E4B-B14D-222DAD00B7C1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381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433CE22D-EC34-5E4B-B14D-222DAD00B7C1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9065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Click to edit Master subtitle style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B4279F-28BA-C945-9D09-AAF72A13841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675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76466-2A9B-7141-88FF-6265D9C8453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56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0025" y="1428750"/>
            <a:ext cx="2135188" cy="4700588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42875" y="1428750"/>
            <a:ext cx="6254750" cy="4700588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C9C768-9059-F944-A023-12793781963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17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5" y="1428750"/>
            <a:ext cx="7770813" cy="1468438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03B614-CEF4-FD45-A724-CEEBB5EE802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205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400599"/>
          </a:xfrm>
        </p:spPr>
        <p:txBody>
          <a:bodyPr/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253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ED4FBE-8CBB-4440-BF52-754E43864EB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833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1FC32A-26E0-674C-A23B-1359F0D86D5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10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EE550F-759B-B946-B13E-417EFFC26CE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60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F83E33-DDDB-424D-B7AD-E3ADA7DA9D5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081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87A051-7044-504B-B400-67E9B0313B6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452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14FEFF-56CC-F245-A798-2579381F492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271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Drag picture to placeholder or click icon to add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632411-D13A-FC4A-A793-A6C153D6F75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171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875" y="1428750"/>
            <a:ext cx="7770813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formatKlepnutím lze upravit styl předlohy nadpisů.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251520" y="6381328"/>
            <a:ext cx="2132013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defRPr>
                <a:solidFill>
                  <a:srgbClr val="000000"/>
                </a:solidFill>
                <a:latin typeface="Calibri" charset="0"/>
              </a:defRPr>
            </a:lvl1pPr>
          </a:lstStyle>
          <a:p>
            <a:fld id="{A3F54462-7B76-0A47-8EEA-1EC3639FDD86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2pPr>
      <a:lvl3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3pPr>
      <a:lvl4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4pPr>
      <a:lvl5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ＭＳ Ｐゴシック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Arial Unicode MS" charset="0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Arial Unicode MS" charset="0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Arial Unicode MS" charset="0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Arial Unicode MS" charset="0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11.png"/><Relationship Id="rId5" Type="http://schemas.openxmlformats.org/officeDocument/2006/relationships/oleObject" Target="../embeddings/oleObject5.bin"/><Relationship Id="rId6" Type="http://schemas.openxmlformats.org/officeDocument/2006/relationships/image" Target="../media/image9.w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10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7"/>
          <p:cNvSpPr>
            <a:spLocks noGrp="1"/>
          </p:cNvSpPr>
          <p:nvPr>
            <p:ph type="ctrTitle"/>
          </p:nvPr>
        </p:nvSpPr>
        <p:spPr>
          <a:xfrm>
            <a:off x="899592" y="1628800"/>
            <a:ext cx="7270576" cy="4322911"/>
          </a:xfrm>
        </p:spPr>
        <p:txBody>
          <a:bodyPr/>
          <a:lstStyle/>
          <a:p>
            <a:r>
              <a:rPr lang="cs-CZ" sz="4000" b="1" dirty="0" smtClean="0">
                <a:latin typeface="Calibri" charset="0"/>
                <a:cs typeface="Arial Unicode MS" charset="0"/>
              </a:rPr>
              <a:t>Registr smluv</a:t>
            </a:r>
            <a:br>
              <a:rPr lang="cs-CZ" sz="4000" b="1" dirty="0" smtClean="0">
                <a:latin typeface="Calibri" charset="0"/>
                <a:cs typeface="Arial Unicode MS" charset="0"/>
              </a:rPr>
            </a:br>
            <a:r>
              <a:rPr lang="cs-CZ" sz="4000" b="1" dirty="0" smtClean="0">
                <a:latin typeface="Calibri" charset="0"/>
                <a:cs typeface="Arial Unicode MS" charset="0"/>
              </a:rPr>
              <a:t/>
            </a:r>
            <a:br>
              <a:rPr lang="cs-CZ" sz="4000" b="1" dirty="0" smtClean="0">
                <a:latin typeface="Calibri" charset="0"/>
                <a:cs typeface="Arial Unicode MS" charset="0"/>
              </a:rPr>
            </a:br>
            <a:r>
              <a:rPr lang="cs-CZ" sz="2400" dirty="0" smtClean="0">
                <a:latin typeface="Calibri" charset="0"/>
                <a:cs typeface="Arial Unicode MS" charset="0"/>
              </a:rPr>
              <a:t>Ing. Daniel Brabec</a:t>
            </a:r>
            <a:br>
              <a:rPr lang="cs-CZ" sz="2400" dirty="0" smtClean="0">
                <a:latin typeface="Calibri" charset="0"/>
                <a:cs typeface="Arial Unicode MS" charset="0"/>
              </a:rPr>
            </a:br>
            <a:r>
              <a:rPr lang="cs-CZ" sz="2400" smtClean="0">
                <a:latin typeface="Calibri" charset="0"/>
                <a:cs typeface="Arial Unicode MS" charset="0"/>
              </a:rPr>
              <a:t>Marcel Červen</a:t>
            </a:r>
            <a:r>
              <a:rPr lang="cs-CZ" sz="2400">
                <a:latin typeface="Calibri" charset="0"/>
                <a:cs typeface="Arial Unicode MS" charset="0"/>
              </a:rPr>
              <a:t>ý</a:t>
            </a:r>
            <a:r>
              <a:rPr lang="cs-CZ" sz="2400" dirty="0" smtClean="0">
                <a:latin typeface="Calibri" charset="0"/>
                <a:cs typeface="Arial Unicode MS" charset="0"/>
              </a:rPr>
              <a:t/>
            </a:r>
            <a:br>
              <a:rPr lang="cs-CZ" sz="2400" dirty="0" smtClean="0">
                <a:latin typeface="Calibri" charset="0"/>
                <a:cs typeface="Arial Unicode MS" charset="0"/>
              </a:rPr>
            </a:br>
            <a:r>
              <a:rPr lang="cs-CZ" sz="2400" dirty="0" smtClean="0">
                <a:latin typeface="Calibri" charset="0"/>
                <a:cs typeface="Arial Unicode MS" charset="0"/>
              </a:rPr>
              <a:t/>
            </a:r>
            <a:br>
              <a:rPr lang="cs-CZ" sz="2400" dirty="0" smtClean="0">
                <a:latin typeface="Calibri" charset="0"/>
                <a:cs typeface="Arial Unicode MS" charset="0"/>
              </a:rPr>
            </a:br>
            <a:r>
              <a:rPr lang="cs-CZ" sz="2400" dirty="0">
                <a:latin typeface="Calibri" charset="0"/>
                <a:cs typeface="Arial Unicode MS" charset="0"/>
              </a:rPr>
              <a:t/>
            </a:r>
            <a:br>
              <a:rPr lang="cs-CZ" sz="2400" dirty="0">
                <a:latin typeface="Calibri" charset="0"/>
                <a:cs typeface="Arial Unicode MS" charset="0"/>
              </a:rPr>
            </a:br>
            <a:r>
              <a:rPr lang="cs-CZ" sz="2400" smtClean="0">
                <a:latin typeface="Calibri" charset="0"/>
                <a:cs typeface="Arial Unicode MS" charset="0"/>
              </a:rPr>
              <a:t/>
            </a:r>
            <a:br>
              <a:rPr lang="cs-CZ" sz="2400" smtClean="0">
                <a:latin typeface="Calibri" charset="0"/>
                <a:cs typeface="Arial Unicode MS" charset="0"/>
              </a:rPr>
            </a:br>
            <a:r>
              <a:rPr lang="cs-CZ" sz="2400" smtClean="0">
                <a:latin typeface="Calibri" charset="0"/>
                <a:cs typeface="Arial Unicode MS" charset="0"/>
              </a:rPr>
              <a:t/>
            </a:r>
            <a:br>
              <a:rPr lang="cs-CZ" sz="2400" smtClean="0">
                <a:latin typeface="Calibri" charset="0"/>
                <a:cs typeface="Arial Unicode MS" charset="0"/>
              </a:rPr>
            </a:br>
            <a:r>
              <a:rPr lang="cs-CZ" sz="2400">
                <a:latin typeface="Calibri" charset="0"/>
                <a:cs typeface="Arial Unicode MS" charset="0"/>
              </a:rPr>
              <a:t/>
            </a:r>
            <a:br>
              <a:rPr lang="cs-CZ" sz="2400">
                <a:latin typeface="Calibri" charset="0"/>
                <a:cs typeface="Arial Unicode MS" charset="0"/>
              </a:rPr>
            </a:br>
            <a:r>
              <a:rPr lang="cs-CZ" sz="2400" b="1" smtClean="0"/>
              <a:t>Registr </a:t>
            </a:r>
            <a:r>
              <a:rPr lang="cs-CZ" sz="2400" b="1" dirty="0"/>
              <a:t>smluv z pohledu aplikačního rozhraní</a:t>
            </a:r>
            <a:br>
              <a:rPr lang="cs-CZ" sz="2400" b="1" dirty="0"/>
            </a:br>
            <a:r>
              <a:rPr lang="cs-CZ" sz="2400" b="1" dirty="0" smtClean="0">
                <a:latin typeface="Calibri" charset="0"/>
                <a:cs typeface="Arial Unicode MS" charset="0"/>
              </a:rPr>
              <a:t>Praha, 30.května 2016</a:t>
            </a:r>
            <a:endParaRPr lang="cs-CZ" sz="2400" b="1" dirty="0">
              <a:latin typeface="Calibri" charset="0"/>
              <a:cs typeface="Arial Unicode MS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spcAft>
                <a:spcPts val="1425"/>
              </a:spcAft>
            </a:pPr>
            <a:r>
              <a:rPr lang="cs-CZ" b="1" dirty="0">
                <a:latin typeface="+mj-lt"/>
                <a:ea typeface="ＭＳ Ｐゴシック" charset="0"/>
              </a:rPr>
              <a:t>Funkce zmocnění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 smtClean="0">
                <a:latin typeface="+mj-lt"/>
              </a:rPr>
              <a:t>Zmocnění </a:t>
            </a:r>
            <a:r>
              <a:rPr lang="cs-CZ" sz="2000" dirty="0">
                <a:latin typeface="+mj-lt"/>
              </a:rPr>
              <a:t>vždy může v danou chvíli existovat jen jednou (pokus o opakované zmocnění stejného zmocněnce končí chybou)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>
                <a:latin typeface="+mj-lt"/>
              </a:rPr>
              <a:t>Zmocnění má aktuální platnost, tzn. například zmocněnec nemůže modifikovat smlouvu, kterou zveřejnil díky dříve platnému (a již zneplatněnému) zmocnění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>
                <a:latin typeface="+mj-lt"/>
              </a:rPr>
              <a:t>Všechny zprávy jsou zpracovávány v pořadí, jak byly obdrženy z datové </a:t>
            </a:r>
            <a:r>
              <a:rPr lang="cs-CZ" sz="2000" dirty="0" smtClean="0">
                <a:latin typeface="+mj-lt"/>
              </a:rPr>
              <a:t>schránky</a:t>
            </a:r>
            <a:endParaRPr lang="cs-CZ" sz="2000" dirty="0">
              <a:latin typeface="+mj-lt"/>
            </a:endParaRPr>
          </a:p>
          <a:p>
            <a:pPr marL="724050" lvl="1" indent="-324000">
              <a:buFont typeface="Arial" charset="0"/>
              <a:buChar char="•"/>
            </a:pPr>
            <a:r>
              <a:rPr lang="cs-CZ" sz="2000" dirty="0">
                <a:latin typeface="+mj-lt"/>
              </a:rPr>
              <a:t>Zmocnění nejsou vyhodnocována tranzitivně</a:t>
            </a:r>
          </a:p>
          <a:p>
            <a:pPr marL="324000" indent="-324000">
              <a:buFont typeface="Arial" charset="0"/>
              <a:buChar char="•"/>
            </a:pPr>
            <a:endParaRPr lang="cs-CZ" sz="2000" b="1" dirty="0">
              <a:latin typeface="+mj-lt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857488" y="274638"/>
            <a:ext cx="5829312" cy="797262"/>
          </a:xfrm>
          <a:prstGeom prst="rect">
            <a:avLst/>
          </a:prstGeom>
        </p:spPr>
        <p:txBody>
          <a:bodyPr/>
          <a:lstStyle>
            <a:lvl1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2pPr>
            <a:lvl3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3pPr>
            <a:lvl4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4pPr>
            <a:lvl5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5pPr>
            <a:lvl6pPr marL="25146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6pPr>
            <a:lvl7pPr marL="29718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7pPr>
            <a:lvl8pPr marL="34290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8pPr>
            <a:lvl9pPr marL="38862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9pPr>
          </a:lstStyle>
          <a:p>
            <a:pPr algn="r" hangingPunct="0"/>
            <a:r>
              <a:rPr lang="cs-CZ" sz="4000" b="1" kern="0" dirty="0" smtClean="0">
                <a:latin typeface="Calibri"/>
                <a:cs typeface="Arial Unicode MS" charset="0"/>
              </a:rPr>
              <a:t>Zmocnění</a:t>
            </a:r>
            <a:endParaRPr lang="cs-CZ" sz="4000" b="1" kern="0" dirty="0">
              <a:latin typeface="Calibri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79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spcAft>
                <a:spcPts val="1425"/>
              </a:spcAft>
            </a:pPr>
            <a:r>
              <a:rPr lang="cs-CZ" b="1" dirty="0">
                <a:latin typeface="+mj-lt"/>
                <a:ea typeface="ＭＳ Ｐゴシック" charset="0"/>
              </a:rPr>
              <a:t>Doručení potvrzení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 smtClean="0">
                <a:latin typeface="+mj-lt"/>
              </a:rPr>
              <a:t>Odpověď </a:t>
            </a:r>
            <a:r>
              <a:rPr lang="cs-CZ" sz="2000" dirty="0">
                <a:latin typeface="+mj-lt"/>
              </a:rPr>
              <a:t>je vždy odeslána do datové schránky odesílatele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>
                <a:latin typeface="+mj-lt"/>
              </a:rPr>
              <a:t>Dále do schránky všech zmíněných subjektů z XML (zmocňující subjekt, smluvní strany)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>
                <a:latin typeface="+mj-lt"/>
              </a:rPr>
              <a:t>Každá operace v XML nabízí možnost uvedení e-mailové adresy, kam je možno nechat si zaslat kopii potvrzení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>
                <a:latin typeface="+mj-lt"/>
              </a:rPr>
              <a:t>Potvrzení se vystavuje ve formátu XML a PDF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>
                <a:latin typeface="+mj-lt"/>
              </a:rPr>
              <a:t>XML obsahuje kontrolní </a:t>
            </a:r>
            <a:r>
              <a:rPr lang="cs-CZ" sz="2000" dirty="0" err="1">
                <a:latin typeface="+mj-lt"/>
              </a:rPr>
              <a:t>hash</a:t>
            </a:r>
            <a:r>
              <a:rPr lang="cs-CZ" sz="2000" dirty="0">
                <a:latin typeface="+mj-lt"/>
              </a:rPr>
              <a:t> spolu s elektronickou značkou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>
                <a:latin typeface="+mj-lt"/>
              </a:rPr>
              <a:t>PDF </a:t>
            </a:r>
            <a:r>
              <a:rPr lang="cs-CZ" sz="2000" dirty="0" err="1">
                <a:latin typeface="+mj-lt"/>
              </a:rPr>
              <a:t>odsahuje</a:t>
            </a:r>
            <a:r>
              <a:rPr lang="cs-CZ" sz="2000" dirty="0">
                <a:latin typeface="+mj-lt"/>
              </a:rPr>
              <a:t> kvalifikovanou elektronickou značku, a zároveň kvalifikované časové razítko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>
                <a:latin typeface="+mj-lt"/>
              </a:rPr>
              <a:t>Odpověď vždy obsahuje datový opis přijatých/zveřejněných údajů</a:t>
            </a:r>
          </a:p>
          <a:p>
            <a:pPr marL="324000" indent="-324000">
              <a:buFont typeface="Arial" charset="0"/>
              <a:buChar char="•"/>
            </a:pPr>
            <a:endParaRPr lang="cs-CZ" sz="2800" b="1" dirty="0" smtClean="0">
              <a:latin typeface="+mj-lt"/>
            </a:endParaRPr>
          </a:p>
          <a:p>
            <a:pPr marL="324000" indent="-324000">
              <a:buFont typeface="Arial" charset="0"/>
              <a:buChar char="•"/>
            </a:pPr>
            <a:endParaRPr lang="cs-CZ" sz="2000" b="1" dirty="0">
              <a:latin typeface="+mj-lt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857488" y="274638"/>
            <a:ext cx="5829312" cy="797262"/>
          </a:xfrm>
          <a:prstGeom prst="rect">
            <a:avLst/>
          </a:prstGeom>
        </p:spPr>
        <p:txBody>
          <a:bodyPr/>
          <a:lstStyle>
            <a:lvl1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2pPr>
            <a:lvl3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3pPr>
            <a:lvl4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4pPr>
            <a:lvl5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5pPr>
            <a:lvl6pPr marL="25146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6pPr>
            <a:lvl7pPr marL="29718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7pPr>
            <a:lvl8pPr marL="34290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8pPr>
            <a:lvl9pPr marL="38862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9pPr>
          </a:lstStyle>
          <a:p>
            <a:pPr algn="r" hangingPunct="0"/>
            <a:r>
              <a:rPr lang="cs-CZ" sz="4000" b="1" kern="0" dirty="0" smtClean="0">
                <a:latin typeface="Calibri"/>
                <a:cs typeface="Arial Unicode MS" charset="0"/>
              </a:rPr>
              <a:t>Potvrzující odpovědi</a:t>
            </a:r>
            <a:endParaRPr lang="cs-CZ" sz="4000" b="1" kern="0" dirty="0">
              <a:latin typeface="Calibri"/>
              <a:cs typeface="Arial Unicode MS" charset="0"/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370111"/>
              </p:ext>
            </p:extLst>
          </p:nvPr>
        </p:nvGraphicFramePr>
        <p:xfrm>
          <a:off x="3275856" y="544522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Acrobat Document" showAsIcon="1" r:id="rId4" imgW="914400" imgH="771480" progId="AcroExch.Document.11">
                  <p:embed/>
                </p:oleObj>
              </mc:Choice>
              <mc:Fallback>
                <p:oleObj name="Acrobat Document" showAsIcon="1" r:id="rId4" imgW="914400" imgH="77148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75856" y="544522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610138"/>
              </p:ext>
            </p:extLst>
          </p:nvPr>
        </p:nvGraphicFramePr>
        <p:xfrm>
          <a:off x="4254540" y="544522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Objekt prostředí balíčkovače" showAsIcon="1" r:id="rId6" imgW="914400" imgH="771480" progId="Package">
                  <p:embed/>
                </p:oleObj>
              </mc:Choice>
              <mc:Fallback>
                <p:oleObj name="Objekt prostředí balíčkovače" showAsIcon="1" r:id="rId6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54540" y="544522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136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cs-CZ" sz="2400" b="1" dirty="0" smtClean="0">
              <a:latin typeface="+mj-lt"/>
            </a:endParaRPr>
          </a:p>
          <a:p>
            <a:pPr marL="0" indent="0"/>
            <a:r>
              <a:rPr lang="cs-CZ" sz="2400" b="1" dirty="0" smtClean="0">
                <a:latin typeface="+mj-lt"/>
              </a:rPr>
              <a:t>1. Odpověď z ISRS lze identifikovat:</a:t>
            </a:r>
            <a:endParaRPr lang="cs-CZ" sz="2800" b="1" dirty="0" smtClean="0">
              <a:latin typeface="+mj-lt"/>
            </a:endParaRPr>
          </a:p>
          <a:p>
            <a:pPr marL="724050" lvl="1" indent="-324000">
              <a:buFont typeface="Arial" charset="0"/>
              <a:buChar char="•"/>
            </a:pPr>
            <a:r>
              <a:rPr lang="cs-CZ" sz="2000" dirty="0">
                <a:latin typeface="+mj-lt"/>
              </a:rPr>
              <a:t>Dle ID datové schránky odesílatele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>
                <a:latin typeface="+mj-lt"/>
              </a:rPr>
              <a:t>Zřízením speciální datové schránky subjektu pro účely publikování</a:t>
            </a:r>
          </a:p>
          <a:p>
            <a:pPr marL="0" indent="0"/>
            <a:r>
              <a:rPr lang="cs-CZ" sz="2400" b="1" dirty="0" smtClean="0">
                <a:latin typeface="+mj-lt"/>
              </a:rPr>
              <a:t>2. Spárování asynchronní odpovědi lze: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>
                <a:latin typeface="+mj-lt"/>
              </a:rPr>
              <a:t>Na úrovni hlavičky datové zprávy je v elementu </a:t>
            </a:r>
            <a:r>
              <a:rPr lang="cs-CZ" sz="2000" dirty="0" err="1">
                <a:latin typeface="+mj-lt"/>
              </a:rPr>
              <a:t>dmRecipientRefNumber</a:t>
            </a:r>
            <a:r>
              <a:rPr lang="cs-CZ" sz="2000" dirty="0">
                <a:latin typeface="+mj-lt"/>
              </a:rPr>
              <a:t> uvedeno ID původní datové zprávy požadavku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>
                <a:latin typeface="+mj-lt"/>
              </a:rPr>
              <a:t>V XML datech potvrzení všech operací je uveden element </a:t>
            </a:r>
            <a:r>
              <a:rPr lang="cs-CZ" sz="2000" dirty="0" err="1">
                <a:latin typeface="+mj-lt"/>
              </a:rPr>
              <a:t>puvodniZprava</a:t>
            </a:r>
            <a:r>
              <a:rPr lang="cs-CZ" sz="2000" dirty="0">
                <a:latin typeface="+mj-lt"/>
              </a:rPr>
              <a:t> obsahující stejné ID původní datové zprávy</a:t>
            </a:r>
          </a:p>
          <a:p>
            <a:pPr marL="324000" indent="-324000">
              <a:buFont typeface="Arial" charset="0"/>
              <a:buChar char="•"/>
            </a:pPr>
            <a:endParaRPr lang="cs-CZ" sz="2000" b="1" dirty="0">
              <a:latin typeface="+mj-lt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857488" y="274638"/>
            <a:ext cx="5829312" cy="797262"/>
          </a:xfrm>
          <a:prstGeom prst="rect">
            <a:avLst/>
          </a:prstGeom>
        </p:spPr>
        <p:txBody>
          <a:bodyPr/>
          <a:lstStyle>
            <a:lvl1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2pPr>
            <a:lvl3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3pPr>
            <a:lvl4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4pPr>
            <a:lvl5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5pPr>
            <a:lvl6pPr marL="25146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6pPr>
            <a:lvl7pPr marL="29718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7pPr>
            <a:lvl8pPr marL="34290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8pPr>
            <a:lvl9pPr marL="38862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9pPr>
          </a:lstStyle>
          <a:p>
            <a:pPr algn="r" hangingPunct="0"/>
            <a:r>
              <a:rPr lang="cs-CZ" sz="3600" b="1" kern="0" dirty="0" smtClean="0">
                <a:latin typeface="Calibri"/>
                <a:cs typeface="Arial Unicode MS" charset="0"/>
              </a:rPr>
              <a:t>Doporučení ke zpracování odpovědí</a:t>
            </a:r>
            <a:endParaRPr lang="cs-CZ" sz="3600" b="1" kern="0" dirty="0">
              <a:latin typeface="Calibri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22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charset="0"/>
              <a:buAutoNum type="arabicPeriod"/>
            </a:pPr>
            <a:r>
              <a:rPr lang="cs-CZ" sz="2400" b="1" dirty="0">
                <a:latin typeface="+mj-lt"/>
              </a:rPr>
              <a:t> </a:t>
            </a:r>
            <a:r>
              <a:rPr lang="cs-CZ" sz="2400" b="1" dirty="0" smtClean="0">
                <a:latin typeface="+mj-lt"/>
              </a:rPr>
              <a:t>První </a:t>
            </a:r>
            <a:r>
              <a:rPr lang="cs-CZ" sz="2400" b="1" dirty="0">
                <a:latin typeface="+mj-lt"/>
              </a:rPr>
              <a:t>vstupním kontrolním bodem je samotná detekce typu operace.</a:t>
            </a:r>
          </a:p>
          <a:p>
            <a:pPr marL="0" indent="0">
              <a:buFont typeface="Times New Roman" charset="0"/>
              <a:buAutoNum type="arabicPeriod"/>
            </a:pPr>
            <a:r>
              <a:rPr lang="cs-CZ" sz="2400" b="1" dirty="0">
                <a:latin typeface="+mj-lt"/>
              </a:rPr>
              <a:t> </a:t>
            </a:r>
            <a:r>
              <a:rPr lang="cs-CZ" sz="2400" b="1" dirty="0" smtClean="0">
                <a:latin typeface="+mj-lt"/>
              </a:rPr>
              <a:t>Následuje </a:t>
            </a:r>
            <a:r>
              <a:rPr lang="cs-CZ" sz="2400" b="1" dirty="0">
                <a:latin typeface="+mj-lt"/>
              </a:rPr>
              <a:t>XSD validace dané operace dle aktuálně platného schématu.</a:t>
            </a:r>
          </a:p>
          <a:p>
            <a:pPr marL="0" indent="0">
              <a:buFont typeface="Times New Roman" charset="0"/>
              <a:buAutoNum type="arabicPeriod"/>
            </a:pPr>
            <a:r>
              <a:rPr lang="cs-CZ" sz="2400" b="1" dirty="0">
                <a:latin typeface="+mj-lt"/>
              </a:rPr>
              <a:t> </a:t>
            </a:r>
            <a:r>
              <a:rPr lang="cs-CZ" sz="2400" b="1" dirty="0" smtClean="0">
                <a:latin typeface="+mj-lt"/>
              </a:rPr>
              <a:t>Při </a:t>
            </a:r>
            <a:r>
              <a:rPr lang="cs-CZ" sz="2400" b="1" dirty="0">
                <a:latin typeface="+mj-lt"/>
              </a:rPr>
              <a:t>zpracování obsahu zprávy může dojít k obsahovým chybám.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>
                <a:latin typeface="+mj-lt"/>
              </a:rPr>
              <a:t>Některé z nich nemusí být nutně blokující (jako například odkaz na neexistující smlouvy). U těchto chyb dojde k publikaci, a na vzniklý problém systém zpozorní informační zprávou v potvrzující odpovědi.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>
                <a:latin typeface="+mj-lt"/>
              </a:rPr>
              <a:t>Jiné jsou blokující (například odkaz na neexistující soubor). Na tyto systém odpovídá zamítající odpovědí</a:t>
            </a:r>
            <a:r>
              <a:rPr lang="cs-CZ" sz="2000" dirty="0" smtClean="0">
                <a:latin typeface="+mj-lt"/>
              </a:rPr>
              <a:t>.</a:t>
            </a:r>
            <a:endParaRPr lang="cs-CZ" sz="2000" dirty="0">
              <a:latin typeface="+mj-lt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857488" y="274638"/>
            <a:ext cx="5829312" cy="797262"/>
          </a:xfrm>
          <a:prstGeom prst="rect">
            <a:avLst/>
          </a:prstGeom>
        </p:spPr>
        <p:txBody>
          <a:bodyPr/>
          <a:lstStyle>
            <a:lvl1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2pPr>
            <a:lvl3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3pPr>
            <a:lvl4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4pPr>
            <a:lvl5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5pPr>
            <a:lvl6pPr marL="25146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6pPr>
            <a:lvl7pPr marL="29718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7pPr>
            <a:lvl8pPr marL="34290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8pPr>
            <a:lvl9pPr marL="38862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9pPr>
          </a:lstStyle>
          <a:p>
            <a:pPr algn="r" hangingPunct="0"/>
            <a:r>
              <a:rPr lang="cs-CZ" sz="4000" b="1" kern="0" dirty="0" smtClean="0">
                <a:latin typeface="Calibri"/>
                <a:cs typeface="Arial Unicode MS" charset="0"/>
              </a:rPr>
              <a:t>Chybové stavy</a:t>
            </a:r>
            <a:endParaRPr lang="cs-CZ" sz="4000" b="1" kern="0" dirty="0">
              <a:latin typeface="Calibri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85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cs-CZ" sz="2400" b="1" dirty="0" smtClean="0">
                <a:latin typeface="+mj-lt"/>
              </a:rPr>
              <a:t>Chybová </a:t>
            </a:r>
            <a:r>
              <a:rPr lang="cs-CZ" sz="2400" b="1" dirty="0">
                <a:latin typeface="+mj-lt"/>
              </a:rPr>
              <a:t>odpověď je vždy stejná (nehledě na typu operace) a nese hlavní dva údaje: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>
                <a:latin typeface="+mj-lt"/>
              </a:rPr>
              <a:t>Vysvětlující text chyby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>
                <a:latin typeface="+mj-lt"/>
              </a:rPr>
              <a:t>Chybový kód dle číselníku:</a:t>
            </a:r>
          </a:p>
          <a:p>
            <a:pPr marL="1124100" lvl="2" indent="-324000">
              <a:buFont typeface="Arial" charset="0"/>
              <a:buChar char="•"/>
            </a:pPr>
            <a:r>
              <a:rPr lang="cs-CZ" sz="1600" dirty="0">
                <a:latin typeface="+mj-lt"/>
              </a:rPr>
              <a:t>1 = nenalezena operace</a:t>
            </a:r>
          </a:p>
          <a:p>
            <a:pPr marL="1124100" lvl="2" indent="-324000">
              <a:buFont typeface="Arial" charset="0"/>
              <a:buChar char="•"/>
            </a:pPr>
            <a:r>
              <a:rPr lang="cs-CZ" sz="1600" dirty="0">
                <a:latin typeface="+mj-lt"/>
              </a:rPr>
              <a:t>2 = chyba XSD validace</a:t>
            </a:r>
          </a:p>
          <a:p>
            <a:pPr marL="1124100" lvl="2" indent="-324000">
              <a:buFont typeface="Arial" charset="0"/>
              <a:buChar char="•"/>
            </a:pPr>
            <a:r>
              <a:rPr lang="cs-CZ" sz="1600" dirty="0">
                <a:latin typeface="+mj-lt"/>
              </a:rPr>
              <a:t>3 = selhání kontroly zadané datové schránky v datech XML vůči ISDS</a:t>
            </a:r>
          </a:p>
          <a:p>
            <a:pPr marL="1124100" lvl="2" indent="-324000">
              <a:buFont typeface="Arial" charset="0"/>
              <a:buChar char="•"/>
            </a:pPr>
            <a:r>
              <a:rPr lang="cs-CZ" sz="1600" dirty="0">
                <a:latin typeface="+mj-lt"/>
              </a:rPr>
              <a:t>4 = chyba konzistence odkazovaných příloh smluv</a:t>
            </a:r>
          </a:p>
          <a:p>
            <a:pPr marL="1124100" lvl="2" indent="-324000">
              <a:buFont typeface="Arial" charset="0"/>
              <a:buChar char="•"/>
            </a:pPr>
            <a:r>
              <a:rPr lang="cs-CZ" sz="1600" dirty="0">
                <a:latin typeface="+mj-lt"/>
              </a:rPr>
              <a:t>5 = nepodporovaný typ přílohy smlouvy</a:t>
            </a:r>
          </a:p>
          <a:p>
            <a:pPr marL="1124100" lvl="2" indent="-324000">
              <a:buFont typeface="Arial" charset="0"/>
              <a:buChar char="•"/>
            </a:pPr>
            <a:r>
              <a:rPr lang="cs-CZ" sz="1600" dirty="0">
                <a:latin typeface="+mj-lt"/>
              </a:rPr>
              <a:t>6 = odkaz na neexistující smlouvu (při přidání přílohy nebo modifikaci smlouvy)</a:t>
            </a:r>
          </a:p>
          <a:p>
            <a:pPr marL="1124100" lvl="2" indent="-324000">
              <a:buFont typeface="Arial" charset="0"/>
              <a:buChar char="•"/>
            </a:pPr>
            <a:r>
              <a:rPr lang="cs-CZ" sz="1600" dirty="0">
                <a:latin typeface="+mj-lt"/>
              </a:rPr>
              <a:t>7 = pokud o manipulaci s znepřístupněnou smlouvou</a:t>
            </a:r>
          </a:p>
          <a:p>
            <a:pPr marL="1124100" lvl="2" indent="-324000">
              <a:buFont typeface="Arial" charset="0"/>
              <a:buChar char="•"/>
            </a:pPr>
            <a:r>
              <a:rPr lang="cs-CZ" sz="1600" dirty="0">
                <a:latin typeface="+mj-lt"/>
              </a:rPr>
              <a:t>8 = neplatné zmocnění</a:t>
            </a:r>
          </a:p>
          <a:p>
            <a:pPr marL="1124100" lvl="2" indent="-324000">
              <a:buFont typeface="Arial" charset="0"/>
              <a:buChar char="•"/>
            </a:pPr>
            <a:r>
              <a:rPr lang="cs-CZ" sz="1600" dirty="0">
                <a:latin typeface="+mj-lt"/>
              </a:rPr>
              <a:t>9 = pokus o zadání duplikujícího (aktuálně platného) zmocnění</a:t>
            </a:r>
          </a:p>
          <a:p>
            <a:pPr marL="1124100" lvl="2" indent="-324000">
              <a:buFont typeface="Arial" charset="0"/>
              <a:buChar char="•"/>
            </a:pPr>
            <a:endParaRPr lang="cs-CZ" sz="1600" b="1" dirty="0" smtClean="0">
              <a:latin typeface="+mj-lt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857488" y="274638"/>
            <a:ext cx="5829312" cy="797262"/>
          </a:xfrm>
          <a:prstGeom prst="rect">
            <a:avLst/>
          </a:prstGeom>
        </p:spPr>
        <p:txBody>
          <a:bodyPr/>
          <a:lstStyle>
            <a:lvl1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2pPr>
            <a:lvl3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3pPr>
            <a:lvl4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4pPr>
            <a:lvl5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5pPr>
            <a:lvl6pPr marL="25146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6pPr>
            <a:lvl7pPr marL="29718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7pPr>
            <a:lvl8pPr marL="34290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8pPr>
            <a:lvl9pPr marL="38862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9pPr>
          </a:lstStyle>
          <a:p>
            <a:pPr algn="r" hangingPunct="0"/>
            <a:r>
              <a:rPr lang="cs-CZ" sz="4000" b="1" kern="0" dirty="0" smtClean="0">
                <a:latin typeface="Calibri"/>
                <a:cs typeface="Arial Unicode MS" charset="0"/>
              </a:rPr>
              <a:t>Chybová odpověď</a:t>
            </a:r>
            <a:endParaRPr lang="cs-CZ" sz="4000" b="1" kern="0" dirty="0">
              <a:latin typeface="Calibri"/>
              <a:cs typeface="Arial Unicode MS" charset="0"/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534487"/>
              </p:ext>
            </p:extLst>
          </p:nvPr>
        </p:nvGraphicFramePr>
        <p:xfrm>
          <a:off x="6948264" y="582582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Acrobat Document" showAsIcon="1" r:id="rId4" imgW="914400" imgH="771480" progId="AcroExch.Document.11">
                  <p:embed/>
                </p:oleObj>
              </mc:Choice>
              <mc:Fallback>
                <p:oleObj name="Acrobat Document" showAsIcon="1" r:id="rId4" imgW="914400" imgH="77148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48264" y="582582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820206"/>
              </p:ext>
            </p:extLst>
          </p:nvPr>
        </p:nvGraphicFramePr>
        <p:xfrm>
          <a:off x="7738099" y="582582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Objekt prostředí balíčkovače" showAsIcon="1" r:id="rId6" imgW="914400" imgH="771480" progId="Package">
                  <p:embed/>
                </p:oleObj>
              </mc:Choice>
              <mc:Fallback>
                <p:oleObj name="Objekt prostředí balíčkovače" showAsIcon="1" r:id="rId6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38099" y="582582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519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spcAft>
                <a:spcPts val="1425"/>
              </a:spcAft>
            </a:pPr>
            <a:r>
              <a:rPr lang="cs-CZ" b="1" dirty="0">
                <a:latin typeface="+mj-lt"/>
                <a:ea typeface="ＭＳ Ｐゴシック" charset="0"/>
              </a:rPr>
              <a:t>Další odpovědi emailem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>
                <a:latin typeface="+mj-lt"/>
              </a:rPr>
              <a:t>Jak bylo řečeno, všechny vstupní zprávy operací mají možnost zadat jednu e-mailovou adresu, ne kterou je zaslána kopie potvrzení, případně kopie chybové odpovědi.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>
                <a:latin typeface="+mj-lt"/>
              </a:rPr>
              <a:t>Na e-maily jsou zasílány pouze chybové odpovědi vztahující se k vnitřní chybě zpracování. V případě chyby XSD validace není možno e-mail z XML zprávy extrahovat, a tedy na tyto zprávy je odesílána vždy pouze chybová odpověď do schránky odesílatele.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857488" y="274638"/>
            <a:ext cx="5829312" cy="797262"/>
          </a:xfrm>
          <a:prstGeom prst="rect">
            <a:avLst/>
          </a:prstGeom>
        </p:spPr>
        <p:txBody>
          <a:bodyPr/>
          <a:lstStyle>
            <a:lvl1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2pPr>
            <a:lvl3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3pPr>
            <a:lvl4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4pPr>
            <a:lvl5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5pPr>
            <a:lvl6pPr marL="25146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6pPr>
            <a:lvl7pPr marL="29718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7pPr>
            <a:lvl8pPr marL="34290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8pPr>
            <a:lvl9pPr marL="38862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9pPr>
          </a:lstStyle>
          <a:p>
            <a:pPr algn="r" hangingPunct="0"/>
            <a:r>
              <a:rPr lang="cs-CZ" sz="3600" b="1" kern="0" dirty="0" smtClean="0">
                <a:latin typeface="Calibri"/>
                <a:cs typeface="Arial Unicode MS" charset="0"/>
              </a:rPr>
              <a:t>Emailové chybové odpovědi</a:t>
            </a:r>
            <a:endParaRPr lang="cs-CZ" sz="3600" b="1" kern="0" dirty="0">
              <a:latin typeface="Calibri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52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cs-CZ" sz="2800" b="1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sz="2800" b="1" dirty="0" smtClean="0">
                <a:latin typeface="+mj-lt"/>
              </a:rPr>
              <a:t>Testovací prostředí (k dispozici od 1.6.2016)</a:t>
            </a:r>
            <a:br>
              <a:rPr lang="cs-CZ" sz="2800" b="1" dirty="0" smtClean="0">
                <a:latin typeface="+mj-lt"/>
              </a:rPr>
            </a:br>
            <a:r>
              <a:rPr lang="cs-CZ" sz="2800" dirty="0" smtClean="0">
                <a:latin typeface="+mj-lt"/>
              </a:rPr>
              <a:t>https://www.isrs.cz</a:t>
            </a:r>
            <a:br>
              <a:rPr lang="cs-CZ" sz="2800" dirty="0" smtClean="0">
                <a:latin typeface="+mj-lt"/>
              </a:rPr>
            </a:br>
            <a:r>
              <a:rPr lang="cs-CZ" sz="2800" dirty="0">
                <a:latin typeface="+mj-lt"/>
              </a:rPr>
              <a:t>Datová </a:t>
            </a:r>
            <a:r>
              <a:rPr lang="cs-CZ" sz="2800" dirty="0" smtClean="0">
                <a:latin typeface="+mj-lt"/>
              </a:rPr>
              <a:t>schránka </a:t>
            </a:r>
            <a:r>
              <a:rPr lang="cs-CZ" sz="2800" b="1" u="sng" dirty="0" smtClean="0">
                <a:latin typeface="+mj-lt"/>
              </a:rPr>
              <a:t>v testovacím ISDS</a:t>
            </a:r>
            <a:r>
              <a:rPr lang="cs-CZ" sz="2800" dirty="0" smtClean="0">
                <a:latin typeface="+mj-lt"/>
              </a:rPr>
              <a:t>: </a:t>
            </a:r>
            <a:r>
              <a:rPr lang="cs-CZ" sz="2800" dirty="0">
                <a:latin typeface="+mj-lt"/>
              </a:rPr>
              <a:t>avbq58e</a:t>
            </a:r>
            <a:r>
              <a:rPr lang="cs-CZ" sz="2800" dirty="0" smtClean="0">
                <a:latin typeface="+mj-lt"/>
              </a:rPr>
              <a:t/>
            </a:r>
            <a:br>
              <a:rPr lang="cs-CZ" sz="2800" dirty="0" smtClean="0">
                <a:latin typeface="+mj-lt"/>
              </a:rPr>
            </a:br>
            <a:endParaRPr lang="cs-CZ" sz="2800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sz="2800" b="1" dirty="0" smtClean="0">
                <a:latin typeface="+mj-lt"/>
              </a:rPr>
              <a:t>Produkční prostředí (od 1.7.2016)</a:t>
            </a:r>
            <a:br>
              <a:rPr lang="cs-CZ" sz="2800" b="1" dirty="0" smtClean="0">
                <a:latin typeface="+mj-lt"/>
              </a:rPr>
            </a:br>
            <a:r>
              <a:rPr lang="cs-CZ" sz="2800" dirty="0" smtClean="0">
                <a:latin typeface="+mj-lt"/>
              </a:rPr>
              <a:t>https://smlouvy.gov.cz</a:t>
            </a:r>
            <a:br>
              <a:rPr lang="cs-CZ" sz="2800" dirty="0" smtClean="0">
                <a:latin typeface="+mj-lt"/>
              </a:rPr>
            </a:br>
            <a:r>
              <a:rPr lang="cs-CZ" sz="2800" dirty="0">
                <a:latin typeface="+mj-lt"/>
              </a:rPr>
              <a:t>Datová </a:t>
            </a:r>
            <a:r>
              <a:rPr lang="cs-CZ" sz="2800" dirty="0" smtClean="0">
                <a:latin typeface="+mj-lt"/>
              </a:rPr>
              <a:t>schránka v produkčním ISDS: whbt3kp</a:t>
            </a:r>
            <a:endParaRPr lang="cs-CZ" sz="2800" dirty="0">
              <a:latin typeface="+mj-lt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857488" y="274638"/>
            <a:ext cx="5829312" cy="797262"/>
          </a:xfrm>
          <a:prstGeom prst="rect">
            <a:avLst/>
          </a:prstGeom>
        </p:spPr>
        <p:txBody>
          <a:bodyPr/>
          <a:lstStyle>
            <a:lvl1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2pPr>
            <a:lvl3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3pPr>
            <a:lvl4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4pPr>
            <a:lvl5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5pPr>
            <a:lvl6pPr marL="25146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6pPr>
            <a:lvl7pPr marL="29718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7pPr>
            <a:lvl8pPr marL="34290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8pPr>
            <a:lvl9pPr marL="38862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9pPr>
          </a:lstStyle>
          <a:p>
            <a:pPr algn="r" hangingPunct="0"/>
            <a:r>
              <a:rPr lang="cs-CZ" sz="4000" b="1" kern="0" dirty="0" smtClean="0">
                <a:latin typeface="Calibri"/>
                <a:cs typeface="Arial Unicode MS" charset="0"/>
              </a:rPr>
              <a:t>Uživatelské rozhraní</a:t>
            </a:r>
            <a:endParaRPr lang="cs-CZ" sz="4000" b="1" kern="0" dirty="0">
              <a:latin typeface="Calibri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06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spcAft>
                <a:spcPts val="1425"/>
              </a:spcAft>
            </a:pPr>
            <a:r>
              <a:rPr lang="cs-CZ" b="1" dirty="0">
                <a:latin typeface="+mj-lt"/>
                <a:ea typeface="ＭＳ Ｐゴシック" charset="0"/>
              </a:rPr>
              <a:t>Nejnovější smlouvy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 smtClean="0">
                <a:latin typeface="+mj-lt"/>
              </a:rPr>
              <a:t>Nejnovější </a:t>
            </a:r>
            <a:r>
              <a:rPr lang="cs-CZ" sz="2000" dirty="0">
                <a:latin typeface="+mj-lt"/>
              </a:rPr>
              <a:t>publikované smlouvy jsou dostupné z úvodní stránky</a:t>
            </a:r>
          </a:p>
          <a:p>
            <a:pPr marL="324000" indent="-324000">
              <a:buFont typeface="Arial" charset="0"/>
              <a:buChar char="•"/>
            </a:pPr>
            <a:endParaRPr lang="cs-CZ" sz="2800" b="1" dirty="0">
              <a:latin typeface="+mj-lt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857488" y="274638"/>
            <a:ext cx="5829312" cy="797262"/>
          </a:xfrm>
          <a:prstGeom prst="rect">
            <a:avLst/>
          </a:prstGeom>
        </p:spPr>
        <p:txBody>
          <a:bodyPr/>
          <a:lstStyle>
            <a:lvl1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2pPr>
            <a:lvl3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3pPr>
            <a:lvl4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4pPr>
            <a:lvl5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5pPr>
            <a:lvl6pPr marL="25146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6pPr>
            <a:lvl7pPr marL="29718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7pPr>
            <a:lvl8pPr marL="34290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8pPr>
            <a:lvl9pPr marL="38862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9pPr>
          </a:lstStyle>
          <a:p>
            <a:pPr algn="r" hangingPunct="0"/>
            <a:r>
              <a:rPr lang="cs-CZ" sz="4000" b="1" kern="0" dirty="0" smtClean="0">
                <a:latin typeface="Calibri"/>
                <a:cs typeface="Arial Unicode MS" charset="0"/>
              </a:rPr>
              <a:t>Uživatelské rozhraní</a:t>
            </a:r>
            <a:endParaRPr lang="cs-CZ" sz="4000" b="1" kern="0" dirty="0">
              <a:latin typeface="Calibri"/>
              <a:cs typeface="Arial Unicode MS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276872"/>
            <a:ext cx="8532440" cy="350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4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spcAft>
                <a:spcPts val="1425"/>
              </a:spcAft>
            </a:pPr>
            <a:r>
              <a:rPr lang="cs-CZ" b="1" dirty="0">
                <a:latin typeface="+mj-lt"/>
                <a:ea typeface="ＭＳ Ｐゴシック" charset="0"/>
              </a:rPr>
              <a:t>Podrobné vyhledávání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 smtClean="0">
                <a:latin typeface="+mj-lt"/>
              </a:rPr>
              <a:t>Smlouvy </a:t>
            </a:r>
            <a:r>
              <a:rPr lang="cs-CZ" sz="2000" dirty="0">
                <a:latin typeface="+mj-lt"/>
              </a:rPr>
              <a:t>je možno hledat fulltextovým vyhledáváním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>
                <a:latin typeface="+mj-lt"/>
              </a:rPr>
              <a:t>Indexace nových dat probíhá v 10 minutových intervalech</a:t>
            </a:r>
          </a:p>
          <a:p>
            <a:pPr marL="324000" indent="-324000">
              <a:buFont typeface="Arial" charset="0"/>
              <a:buChar char="•"/>
            </a:pPr>
            <a:endParaRPr lang="cs-CZ" sz="2800" b="1" dirty="0">
              <a:latin typeface="+mj-lt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857488" y="274638"/>
            <a:ext cx="5829312" cy="797262"/>
          </a:xfrm>
          <a:prstGeom prst="rect">
            <a:avLst/>
          </a:prstGeom>
        </p:spPr>
        <p:txBody>
          <a:bodyPr/>
          <a:lstStyle>
            <a:lvl1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2pPr>
            <a:lvl3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3pPr>
            <a:lvl4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4pPr>
            <a:lvl5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5pPr>
            <a:lvl6pPr marL="25146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6pPr>
            <a:lvl7pPr marL="29718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7pPr>
            <a:lvl8pPr marL="34290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8pPr>
            <a:lvl9pPr marL="38862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9pPr>
          </a:lstStyle>
          <a:p>
            <a:pPr algn="r" hangingPunct="0"/>
            <a:r>
              <a:rPr lang="cs-CZ" sz="4000" b="1" kern="0" dirty="0" smtClean="0">
                <a:latin typeface="Calibri"/>
                <a:cs typeface="Arial Unicode MS" charset="0"/>
              </a:rPr>
              <a:t>Uživatelské rozhraní</a:t>
            </a:r>
            <a:endParaRPr lang="cs-CZ" sz="4000" b="1" kern="0" dirty="0">
              <a:latin typeface="Calibri"/>
              <a:cs typeface="Arial Unicode MS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466" y="2520280"/>
            <a:ext cx="6803910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3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spcAft>
                <a:spcPts val="1425"/>
              </a:spcAft>
            </a:pPr>
            <a:r>
              <a:rPr lang="cs-CZ" b="1" dirty="0" err="1">
                <a:latin typeface="+mj-lt"/>
                <a:ea typeface="ＭＳ Ｐゴシック" charset="0"/>
              </a:rPr>
              <a:t>Metadata</a:t>
            </a:r>
            <a:r>
              <a:rPr lang="cs-CZ" b="1" dirty="0">
                <a:latin typeface="+mj-lt"/>
                <a:ea typeface="ＭＳ Ｐゴシック" charset="0"/>
              </a:rPr>
              <a:t> záznamu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 smtClean="0">
                <a:latin typeface="+mj-lt"/>
              </a:rPr>
              <a:t>Detail </a:t>
            </a:r>
            <a:r>
              <a:rPr lang="cs-CZ" sz="2000" dirty="0">
                <a:latin typeface="+mj-lt"/>
              </a:rPr>
              <a:t>smlouvy obsahuje všechna publikovaná </a:t>
            </a:r>
            <a:r>
              <a:rPr lang="cs-CZ" sz="2000" dirty="0" err="1">
                <a:latin typeface="+mj-lt"/>
              </a:rPr>
              <a:t>metadata</a:t>
            </a:r>
            <a:r>
              <a:rPr lang="cs-CZ" sz="2000" dirty="0">
                <a:latin typeface="+mj-lt"/>
              </a:rPr>
              <a:t> a binární přílohy smlouvy ke stažení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>
                <a:latin typeface="+mj-lt"/>
              </a:rPr>
              <a:t>Dále je možnost stažení opisu </a:t>
            </a:r>
            <a:r>
              <a:rPr lang="cs-CZ" sz="2000" dirty="0" err="1">
                <a:latin typeface="+mj-lt"/>
              </a:rPr>
              <a:t>metadat</a:t>
            </a:r>
            <a:r>
              <a:rPr lang="cs-CZ" sz="2000" dirty="0">
                <a:latin typeface="+mj-lt"/>
              </a:rPr>
              <a:t> ve formátu XML nebo PDF</a:t>
            </a:r>
          </a:p>
          <a:p>
            <a:pPr marL="324000" indent="-324000">
              <a:buFont typeface="Arial" charset="0"/>
              <a:buChar char="•"/>
            </a:pPr>
            <a:endParaRPr lang="cs-CZ" sz="2800" b="1" dirty="0">
              <a:latin typeface="+mj-lt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857488" y="274638"/>
            <a:ext cx="5829312" cy="797262"/>
          </a:xfrm>
          <a:prstGeom prst="rect">
            <a:avLst/>
          </a:prstGeom>
        </p:spPr>
        <p:txBody>
          <a:bodyPr/>
          <a:lstStyle>
            <a:lvl1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2pPr>
            <a:lvl3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3pPr>
            <a:lvl4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4pPr>
            <a:lvl5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5pPr>
            <a:lvl6pPr marL="25146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6pPr>
            <a:lvl7pPr marL="29718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7pPr>
            <a:lvl8pPr marL="34290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8pPr>
            <a:lvl9pPr marL="38862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9pPr>
          </a:lstStyle>
          <a:p>
            <a:pPr algn="r" hangingPunct="0"/>
            <a:r>
              <a:rPr lang="cs-CZ" sz="4000" b="1" kern="0" dirty="0" smtClean="0">
                <a:latin typeface="Calibri"/>
                <a:cs typeface="Arial Unicode MS" charset="0"/>
              </a:rPr>
              <a:t>Uživatelské rozhraní</a:t>
            </a:r>
            <a:endParaRPr lang="cs-CZ" sz="4000" b="1" kern="0" dirty="0">
              <a:latin typeface="Calibri"/>
              <a:cs typeface="Arial Unicode MS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3789040"/>
            <a:ext cx="2943225" cy="866775"/>
          </a:xfrm>
          <a:prstGeom prst="rect">
            <a:avLst/>
          </a:prstGeom>
        </p:spPr>
      </p:pic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16423"/>
              </p:ext>
            </p:extLst>
          </p:nvPr>
        </p:nvGraphicFramePr>
        <p:xfrm>
          <a:off x="3250704" y="486916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Objekt prostředí balíčkovače" showAsIcon="1" r:id="rId5" imgW="914400" imgH="771480" progId="Package">
                  <p:embed/>
                </p:oleObj>
              </mc:Choice>
              <mc:Fallback>
                <p:oleObj name="Objekt prostředí balíčkovače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50704" y="486916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710839"/>
              </p:ext>
            </p:extLst>
          </p:nvPr>
        </p:nvGraphicFramePr>
        <p:xfrm>
          <a:off x="4578020" y="486916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Acrobat Document" showAsIcon="1" r:id="rId7" imgW="914400" imgH="771480" progId="AcroExch.Document.11">
                  <p:embed/>
                </p:oleObj>
              </mc:Choice>
              <mc:Fallback>
                <p:oleObj name="Acrobat Document" showAsIcon="1" r:id="rId7" imgW="914400" imgH="77148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8020" y="486916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160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cs-CZ" sz="2400" b="1" dirty="0" smtClean="0">
                <a:latin typeface="+mj-lt"/>
              </a:rPr>
              <a:t>Popis řešení </a:t>
            </a:r>
            <a:r>
              <a:rPr lang="cs-CZ" sz="2400" b="1" dirty="0">
                <a:latin typeface="+mj-lt"/>
              </a:rPr>
              <a:t>Registru smluv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>
                <a:latin typeface="+mj-lt"/>
              </a:rPr>
              <a:t>Způsoby zveřejňování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>
                <a:latin typeface="+mj-lt"/>
              </a:rPr>
              <a:t>Datová struktura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>
                <a:latin typeface="+mj-lt"/>
              </a:rPr>
              <a:t>Uživatelské rozhraní ISRS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>
                <a:latin typeface="+mj-lt"/>
              </a:rPr>
              <a:t>Open Data</a:t>
            </a:r>
          </a:p>
          <a:p>
            <a:pPr marL="0" indent="0"/>
            <a:r>
              <a:rPr lang="cs-CZ" sz="2400" b="1" dirty="0" smtClean="0">
                <a:latin typeface="+mj-lt"/>
              </a:rPr>
              <a:t>Testovací prostředí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>
                <a:latin typeface="+mj-lt"/>
              </a:rPr>
              <a:t>Dostupnost testovacího prostředí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>
                <a:latin typeface="+mj-lt"/>
              </a:rPr>
              <a:t>Způsob testování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>
                <a:latin typeface="+mj-lt"/>
              </a:rPr>
              <a:t>Hlášení závad</a:t>
            </a:r>
          </a:p>
          <a:p>
            <a:pPr marL="0" indent="-198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</a:pPr>
            <a:endParaRPr lang="cs-CZ" sz="1000" b="1" dirty="0" smtClean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67376" y="249451"/>
            <a:ext cx="4725104" cy="731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000" b="1" dirty="0">
                <a:latin typeface="+mj-lt"/>
              </a:rPr>
              <a:t>Obsah prezentace</a:t>
            </a:r>
          </a:p>
        </p:txBody>
      </p:sp>
    </p:spTree>
    <p:extLst>
      <p:ext uri="{BB962C8B-B14F-4D97-AF65-F5344CB8AC3E}">
        <p14:creationId xmlns:p14="http://schemas.microsoft.com/office/powerpoint/2010/main" val="172182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spcAft>
                <a:spcPts val="1425"/>
              </a:spcAft>
            </a:pPr>
            <a:r>
              <a:rPr lang="cs-CZ" b="1" dirty="0">
                <a:latin typeface="+mj-lt"/>
                <a:ea typeface="ＭＳ Ｐゴシック" charset="0"/>
              </a:rPr>
              <a:t>Funkce Open Data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 smtClean="0">
                <a:latin typeface="+mj-lt"/>
              </a:rPr>
              <a:t>Skládají </a:t>
            </a:r>
            <a:r>
              <a:rPr lang="cs-CZ" sz="2000" dirty="0">
                <a:latin typeface="+mj-lt"/>
              </a:rPr>
              <a:t>se z měsíčních </a:t>
            </a:r>
            <a:r>
              <a:rPr lang="cs-CZ" sz="2000" dirty="0" err="1">
                <a:latin typeface="+mj-lt"/>
              </a:rPr>
              <a:t>dumpů</a:t>
            </a:r>
            <a:r>
              <a:rPr lang="cs-CZ" sz="2000" dirty="0">
                <a:latin typeface="+mj-lt"/>
              </a:rPr>
              <a:t> </a:t>
            </a:r>
            <a:r>
              <a:rPr lang="cs-CZ" sz="2000" dirty="0" err="1">
                <a:latin typeface="+mj-lt"/>
              </a:rPr>
              <a:t>metadat</a:t>
            </a:r>
            <a:r>
              <a:rPr lang="cs-CZ" sz="2000" dirty="0">
                <a:latin typeface="+mj-lt"/>
              </a:rPr>
              <a:t> všech verzí smluv zveřejněných v daném </a:t>
            </a:r>
            <a:r>
              <a:rPr lang="cs-CZ" sz="2000" dirty="0" smtClean="0">
                <a:latin typeface="+mj-lt"/>
              </a:rPr>
              <a:t>měsíci, a z indexového souboru</a:t>
            </a:r>
            <a:endParaRPr lang="cs-CZ" sz="2000" dirty="0">
              <a:latin typeface="+mj-lt"/>
            </a:endParaRPr>
          </a:p>
          <a:p>
            <a:pPr marL="724050" lvl="1" indent="-324000">
              <a:buFont typeface="Arial" charset="0"/>
              <a:buChar char="•"/>
            </a:pPr>
            <a:r>
              <a:rPr lang="cs-CZ" sz="2000" dirty="0">
                <a:latin typeface="+mj-lt"/>
              </a:rPr>
              <a:t>Za okamžik zveřejnění se považuje přijetí zprávy do sběrné datové schránky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 err="1">
                <a:latin typeface="+mj-lt"/>
              </a:rPr>
              <a:t>Dumpy</a:t>
            </a:r>
            <a:r>
              <a:rPr lang="cs-CZ" sz="2000" dirty="0">
                <a:latin typeface="+mj-lt"/>
              </a:rPr>
              <a:t> neobsahují binární data souborových příloh, pouze jejich kontrolní </a:t>
            </a:r>
            <a:r>
              <a:rPr lang="cs-CZ" sz="2000" dirty="0" err="1">
                <a:latin typeface="+mj-lt"/>
              </a:rPr>
              <a:t>hashe</a:t>
            </a:r>
            <a:r>
              <a:rPr lang="cs-CZ" sz="2000" dirty="0">
                <a:latin typeface="+mj-lt"/>
              </a:rPr>
              <a:t> a odkazy na stažení přímo z </a:t>
            </a:r>
            <a:r>
              <a:rPr lang="cs-CZ" sz="2000" dirty="0" smtClean="0">
                <a:latin typeface="+mj-lt"/>
              </a:rPr>
              <a:t>portálu</a:t>
            </a:r>
          </a:p>
          <a:p>
            <a:pPr marL="0" indent="0"/>
            <a:endParaRPr lang="cs-CZ" sz="2800" dirty="0">
              <a:latin typeface="+mj-lt"/>
            </a:endParaRPr>
          </a:p>
          <a:p>
            <a:pPr marL="0" lvl="1" indent="0">
              <a:spcAft>
                <a:spcPts val="1425"/>
              </a:spcAft>
            </a:pPr>
            <a:r>
              <a:rPr lang="cs-CZ" b="1" dirty="0">
                <a:latin typeface="+mj-lt"/>
                <a:ea typeface="ＭＳ Ｐゴシック" charset="0"/>
              </a:rPr>
              <a:t>Dostupnost Open Data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>
                <a:latin typeface="+mj-lt"/>
              </a:rPr>
              <a:t>Testovací prostředí (od 1.6.2016)</a:t>
            </a:r>
            <a:br>
              <a:rPr lang="cs-CZ" sz="2000" dirty="0">
                <a:latin typeface="+mj-lt"/>
              </a:rPr>
            </a:br>
            <a:r>
              <a:rPr lang="cs-CZ" sz="2000" dirty="0">
                <a:latin typeface="+mj-lt"/>
              </a:rPr>
              <a:t>https://data.isrs.cz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>
                <a:latin typeface="+mj-lt"/>
              </a:rPr>
              <a:t>Produkční prostředí (od 1.7.2016)</a:t>
            </a:r>
            <a:br>
              <a:rPr lang="cs-CZ" sz="2000" dirty="0">
                <a:latin typeface="+mj-lt"/>
              </a:rPr>
            </a:br>
            <a:r>
              <a:rPr lang="cs-CZ" sz="2000" dirty="0">
                <a:latin typeface="+mj-lt"/>
              </a:rPr>
              <a:t>https://data.smlouvy.gov.cz</a:t>
            </a:r>
          </a:p>
          <a:p>
            <a:pPr marL="324000" indent="-324000">
              <a:buFont typeface="Arial" charset="0"/>
              <a:buChar char="•"/>
            </a:pPr>
            <a:endParaRPr lang="cs-CZ" sz="2800" b="1" dirty="0" smtClean="0">
              <a:latin typeface="+mj-lt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857488" y="274638"/>
            <a:ext cx="5829312" cy="797262"/>
          </a:xfrm>
          <a:prstGeom prst="rect">
            <a:avLst/>
          </a:prstGeom>
        </p:spPr>
        <p:txBody>
          <a:bodyPr/>
          <a:lstStyle>
            <a:lvl1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2pPr>
            <a:lvl3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3pPr>
            <a:lvl4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4pPr>
            <a:lvl5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5pPr>
            <a:lvl6pPr marL="25146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6pPr>
            <a:lvl7pPr marL="29718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7pPr>
            <a:lvl8pPr marL="34290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8pPr>
            <a:lvl9pPr marL="38862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9pPr>
          </a:lstStyle>
          <a:p>
            <a:pPr algn="r" hangingPunct="0"/>
            <a:r>
              <a:rPr lang="cs-CZ" sz="4000" b="1" kern="0" dirty="0" smtClean="0">
                <a:latin typeface="Calibri"/>
                <a:cs typeface="Arial Unicode MS" charset="0"/>
              </a:rPr>
              <a:t>Open data</a:t>
            </a:r>
            <a:endParaRPr lang="cs-CZ" sz="4000" b="1" kern="0" dirty="0">
              <a:latin typeface="Calibri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09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spcAft>
                <a:spcPts val="1425"/>
              </a:spcAft>
            </a:pPr>
            <a:r>
              <a:rPr lang="cs-CZ" b="1" dirty="0">
                <a:latin typeface="+mj-lt"/>
                <a:ea typeface="ＭＳ Ｐゴシック" charset="0"/>
              </a:rPr>
              <a:t>Dostupnost Open data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 smtClean="0">
                <a:latin typeface="+mj-lt"/>
              </a:rPr>
              <a:t>Data </a:t>
            </a:r>
            <a:r>
              <a:rPr lang="cs-CZ" sz="2000" dirty="0">
                <a:latin typeface="+mj-lt"/>
              </a:rPr>
              <a:t>jsou generována 1x denně po půlnoci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>
                <a:latin typeface="+mj-lt"/>
              </a:rPr>
              <a:t>Data aktuálního měsíce jsou </a:t>
            </a:r>
            <a:r>
              <a:rPr lang="cs-CZ" sz="2000" dirty="0" err="1">
                <a:latin typeface="+mj-lt"/>
              </a:rPr>
              <a:t>přegenerovávána</a:t>
            </a:r>
            <a:r>
              <a:rPr lang="cs-CZ" sz="2000" dirty="0">
                <a:latin typeface="+mj-lt"/>
              </a:rPr>
              <a:t> každý den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>
                <a:latin typeface="+mj-lt"/>
              </a:rPr>
              <a:t>Data předešlého měsíce mohou být </a:t>
            </a:r>
            <a:r>
              <a:rPr lang="cs-CZ" sz="2000" dirty="0" err="1">
                <a:latin typeface="+mj-lt"/>
              </a:rPr>
              <a:t>přegenerována</a:t>
            </a:r>
            <a:r>
              <a:rPr lang="cs-CZ" sz="2000" dirty="0">
                <a:latin typeface="+mj-lt"/>
              </a:rPr>
              <a:t> na základě požadavku o znepřístupnění smlouvy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>
                <a:latin typeface="+mj-lt"/>
              </a:rPr>
              <a:t>Detailní informace jsou dostupné v index souboru:</a:t>
            </a:r>
          </a:p>
          <a:p>
            <a:pPr marL="1124100" lvl="2" indent="-324000">
              <a:buFont typeface="Arial" charset="0"/>
              <a:buChar char="•"/>
            </a:pPr>
            <a:r>
              <a:rPr lang="cs-CZ" sz="1600" dirty="0">
                <a:latin typeface="+mj-lt"/>
              </a:rPr>
              <a:t>Odkaz</a:t>
            </a:r>
          </a:p>
          <a:p>
            <a:pPr marL="1124100" lvl="2" indent="-324000">
              <a:buFont typeface="Arial" charset="0"/>
              <a:buChar char="•"/>
            </a:pPr>
            <a:r>
              <a:rPr lang="cs-CZ" sz="1600" dirty="0">
                <a:latin typeface="+mj-lt"/>
              </a:rPr>
              <a:t>Datum a čas vygenerování</a:t>
            </a:r>
          </a:p>
          <a:p>
            <a:pPr marL="1124100" lvl="2" indent="-324000">
              <a:buFont typeface="Arial" charset="0"/>
              <a:buChar char="•"/>
            </a:pPr>
            <a:r>
              <a:rPr lang="cs-CZ" sz="1600" dirty="0">
                <a:latin typeface="+mj-lt"/>
              </a:rPr>
              <a:t>Kontrolní </a:t>
            </a:r>
            <a:r>
              <a:rPr lang="cs-CZ" sz="1600" dirty="0" err="1">
                <a:latin typeface="+mj-lt"/>
              </a:rPr>
              <a:t>hash</a:t>
            </a:r>
            <a:endParaRPr lang="cs-CZ" sz="1600" dirty="0">
              <a:latin typeface="+mj-lt"/>
            </a:endParaRPr>
          </a:p>
          <a:p>
            <a:pPr marL="1124100" lvl="2" indent="-324000">
              <a:buFont typeface="Arial" charset="0"/>
              <a:buChar char="•"/>
            </a:pPr>
            <a:r>
              <a:rPr lang="cs-CZ" sz="1600" dirty="0">
                <a:latin typeface="+mj-lt"/>
              </a:rPr>
              <a:t>Velikost</a:t>
            </a:r>
          </a:p>
          <a:p>
            <a:pPr marL="1124100" lvl="2" indent="-324000">
              <a:buFont typeface="Arial" charset="0"/>
              <a:buChar char="•"/>
            </a:pPr>
            <a:r>
              <a:rPr lang="cs-CZ" sz="1600" dirty="0">
                <a:latin typeface="+mj-lt"/>
              </a:rPr>
              <a:t>Příznak dokončeného měsíce – nese informaci o tom, že export za daný měsíc je z pohledu ISRS finální, tj. že v okamžik generování byly zpracovány staženy a zpracovány všechny zprávy daného měsíce</a:t>
            </a:r>
          </a:p>
          <a:p>
            <a:pPr marL="724050" lvl="1" indent="-324000">
              <a:buFont typeface="Arial" charset="0"/>
              <a:buChar char="•"/>
            </a:pPr>
            <a:endParaRPr lang="cs-CZ" sz="1600" b="1" dirty="0">
              <a:latin typeface="+mj-lt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857488" y="274638"/>
            <a:ext cx="5829312" cy="797262"/>
          </a:xfrm>
          <a:prstGeom prst="rect">
            <a:avLst/>
          </a:prstGeom>
        </p:spPr>
        <p:txBody>
          <a:bodyPr/>
          <a:lstStyle>
            <a:lvl1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2pPr>
            <a:lvl3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3pPr>
            <a:lvl4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4pPr>
            <a:lvl5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5pPr>
            <a:lvl6pPr marL="25146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6pPr>
            <a:lvl7pPr marL="29718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7pPr>
            <a:lvl8pPr marL="34290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8pPr>
            <a:lvl9pPr marL="38862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9pPr>
          </a:lstStyle>
          <a:p>
            <a:pPr algn="r" hangingPunct="0"/>
            <a:r>
              <a:rPr lang="cs-CZ" sz="4000" b="1" kern="0" dirty="0" smtClean="0">
                <a:latin typeface="Calibri"/>
                <a:cs typeface="Arial Unicode MS" charset="0"/>
              </a:rPr>
              <a:t>Open data</a:t>
            </a:r>
            <a:endParaRPr lang="cs-CZ" sz="4000" b="1" kern="0" dirty="0">
              <a:latin typeface="Calibri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91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spcAft>
                <a:spcPts val="1425"/>
              </a:spcAft>
            </a:pPr>
            <a:r>
              <a:rPr lang="cs-CZ" b="1" dirty="0" smtClean="0">
                <a:latin typeface="+mj-lt"/>
                <a:ea typeface="ＭＳ Ｐゴシック" charset="0"/>
              </a:rPr>
              <a:t>Formát datových zpráv</a:t>
            </a:r>
            <a:endParaRPr lang="cs-CZ" b="1" dirty="0">
              <a:latin typeface="+mj-lt"/>
              <a:ea typeface="ＭＳ Ｐゴシック" charset="0"/>
            </a:endParaRPr>
          </a:p>
          <a:p>
            <a:pPr marL="724050" lvl="1" indent="-324000">
              <a:buFont typeface="Arial" charset="0"/>
              <a:buChar char="•"/>
            </a:pPr>
            <a:r>
              <a:rPr lang="cs-CZ" sz="2000" dirty="0" smtClean="0">
                <a:latin typeface="+mj-lt"/>
              </a:rPr>
              <a:t>XSD definice existují pro všechny XML zprávy obsluhované systémem ISRS</a:t>
            </a:r>
          </a:p>
          <a:p>
            <a:pPr marL="1124100" lvl="2" indent="-324000">
              <a:buFont typeface="Arial" charset="0"/>
              <a:buChar char="•"/>
            </a:pPr>
            <a:r>
              <a:rPr lang="cs-CZ" sz="1600" dirty="0" smtClean="0">
                <a:latin typeface="+mj-lt"/>
              </a:rPr>
              <a:t>Přijímané zprávy operací</a:t>
            </a:r>
          </a:p>
          <a:p>
            <a:pPr marL="1124100" lvl="2" indent="-324000">
              <a:buFont typeface="Arial" charset="0"/>
              <a:buChar char="•"/>
            </a:pPr>
            <a:r>
              <a:rPr lang="cs-CZ" sz="1600" dirty="0" smtClean="0">
                <a:latin typeface="+mj-lt"/>
              </a:rPr>
              <a:t>Odpovědní XML</a:t>
            </a:r>
          </a:p>
          <a:p>
            <a:pPr marL="1124100" lvl="2" indent="-324000">
              <a:buFont typeface="Arial" charset="0"/>
              <a:buChar char="•"/>
            </a:pPr>
            <a:r>
              <a:rPr lang="cs-CZ" sz="1600" dirty="0" smtClean="0">
                <a:latin typeface="+mj-lt"/>
              </a:rPr>
              <a:t>Chybové XML</a:t>
            </a:r>
          </a:p>
          <a:p>
            <a:pPr marL="1124100" lvl="2" indent="-324000">
              <a:buFont typeface="Arial" charset="0"/>
              <a:buChar char="•"/>
            </a:pPr>
            <a:r>
              <a:rPr lang="cs-CZ" sz="1600" dirty="0" smtClean="0">
                <a:latin typeface="+mj-lt"/>
              </a:rPr>
              <a:t>XML </a:t>
            </a:r>
            <a:r>
              <a:rPr lang="cs-CZ" sz="1600" dirty="0" err="1" smtClean="0">
                <a:latin typeface="+mj-lt"/>
              </a:rPr>
              <a:t>metadat</a:t>
            </a:r>
            <a:r>
              <a:rPr lang="cs-CZ" sz="1600" dirty="0" smtClean="0">
                <a:latin typeface="+mj-lt"/>
              </a:rPr>
              <a:t> dostupné z www portálu</a:t>
            </a:r>
          </a:p>
          <a:p>
            <a:pPr marL="1124100" lvl="2" indent="-324000">
              <a:buFont typeface="Arial" charset="0"/>
              <a:buChar char="•"/>
            </a:pPr>
            <a:r>
              <a:rPr lang="cs-CZ" sz="1600" dirty="0" smtClean="0">
                <a:latin typeface="+mj-lt"/>
              </a:rPr>
              <a:t>XML otevřených dat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 smtClean="0">
                <a:latin typeface="+mj-lt"/>
              </a:rPr>
              <a:t>Definice nejsou finální, je možné že před ostrým provozem dojde na základě připomínek z testování k drobným změnám</a:t>
            </a:r>
            <a:endParaRPr lang="cs-CZ" sz="2000" dirty="0">
              <a:latin typeface="+mj-lt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857488" y="274638"/>
            <a:ext cx="5829312" cy="797262"/>
          </a:xfrm>
          <a:prstGeom prst="rect">
            <a:avLst/>
          </a:prstGeom>
        </p:spPr>
        <p:txBody>
          <a:bodyPr/>
          <a:lstStyle>
            <a:lvl1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2pPr>
            <a:lvl3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3pPr>
            <a:lvl4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4pPr>
            <a:lvl5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5pPr>
            <a:lvl6pPr marL="25146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6pPr>
            <a:lvl7pPr marL="29718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7pPr>
            <a:lvl8pPr marL="34290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8pPr>
            <a:lvl9pPr marL="38862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9pPr>
          </a:lstStyle>
          <a:p>
            <a:pPr algn="r" hangingPunct="0"/>
            <a:r>
              <a:rPr lang="cs-CZ" sz="3600" b="1" kern="0" dirty="0" smtClean="0">
                <a:latin typeface="Calibri"/>
                <a:cs typeface="Arial Unicode MS" charset="0"/>
              </a:rPr>
              <a:t>XSD definice</a:t>
            </a:r>
            <a:endParaRPr lang="cs-CZ" sz="3600" b="1" kern="0" dirty="0">
              <a:latin typeface="Calibri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70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spcAft>
                <a:spcPts val="1425"/>
              </a:spcAft>
            </a:pPr>
            <a:r>
              <a:rPr lang="cs-CZ" b="1" dirty="0">
                <a:latin typeface="+mj-lt"/>
                <a:ea typeface="ＭＳ Ｐゴシック" charset="0"/>
              </a:rPr>
              <a:t>Testovací prostředí je bez garance dostupnosti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>
                <a:latin typeface="+mj-lt"/>
              </a:rPr>
              <a:t>K dispozici od 1.6. 2016 na www.isrs.cz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>
                <a:latin typeface="+mj-lt"/>
              </a:rPr>
              <a:t>Technické i metodické dotazy, podněty, návrhy a podezření na chyby je možno hlásit na adresu:</a:t>
            </a:r>
            <a:br>
              <a:rPr lang="cs-CZ" sz="2000" dirty="0">
                <a:latin typeface="+mj-lt"/>
              </a:rPr>
            </a:br>
            <a:r>
              <a:rPr lang="cs-CZ" sz="2000" dirty="0">
                <a:latin typeface="+mj-lt"/>
              </a:rPr>
              <a:t/>
            </a:r>
            <a:br>
              <a:rPr lang="cs-CZ" sz="2000" dirty="0">
                <a:latin typeface="+mj-lt"/>
              </a:rPr>
            </a:br>
            <a:r>
              <a:rPr lang="cs-CZ" sz="2000" dirty="0">
                <a:latin typeface="+mj-lt"/>
              </a:rPr>
              <a:t>registrsmluv@mvcr.cz</a:t>
            </a:r>
            <a:br>
              <a:rPr lang="cs-CZ" sz="2000" dirty="0">
                <a:latin typeface="+mj-lt"/>
              </a:rPr>
            </a:br>
            <a:endParaRPr lang="cs-CZ" sz="2000" dirty="0">
              <a:latin typeface="+mj-lt"/>
            </a:endParaRPr>
          </a:p>
          <a:p>
            <a:pPr marL="724050" lvl="1" indent="-324000">
              <a:buFont typeface="Arial" charset="0"/>
              <a:buChar char="•"/>
            </a:pPr>
            <a:r>
              <a:rPr lang="cs-CZ" sz="2000" dirty="0">
                <a:latin typeface="+mj-lt"/>
              </a:rPr>
              <a:t>Všechny důležité informace (technické i metodické) lze nalézt na stránce:</a:t>
            </a:r>
            <a:br>
              <a:rPr lang="cs-CZ" sz="2000" dirty="0">
                <a:latin typeface="+mj-lt"/>
              </a:rPr>
            </a:br>
            <a:r>
              <a:rPr lang="cs-CZ" sz="2000" dirty="0">
                <a:latin typeface="+mj-lt"/>
              </a:rPr>
              <a:t/>
            </a:r>
            <a:br>
              <a:rPr lang="cs-CZ" sz="2000" dirty="0">
                <a:latin typeface="+mj-lt"/>
              </a:rPr>
            </a:br>
            <a:r>
              <a:rPr lang="cs-CZ" sz="2000" dirty="0">
                <a:latin typeface="+mj-lt"/>
              </a:rPr>
              <a:t>http://www.mvcr.cz/registrsmluv/</a:t>
            </a:r>
          </a:p>
          <a:p>
            <a:pPr marL="724050" lvl="1" indent="-324000">
              <a:buFont typeface="Arial" charset="0"/>
              <a:buChar char="•"/>
            </a:pPr>
            <a:endParaRPr lang="cs-CZ" sz="1600" b="1" dirty="0">
              <a:latin typeface="+mj-lt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857488" y="274638"/>
            <a:ext cx="5829312" cy="797262"/>
          </a:xfrm>
          <a:prstGeom prst="rect">
            <a:avLst/>
          </a:prstGeom>
        </p:spPr>
        <p:txBody>
          <a:bodyPr/>
          <a:lstStyle>
            <a:lvl1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2pPr>
            <a:lvl3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3pPr>
            <a:lvl4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4pPr>
            <a:lvl5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5pPr>
            <a:lvl6pPr marL="25146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6pPr>
            <a:lvl7pPr marL="29718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7pPr>
            <a:lvl8pPr marL="34290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8pPr>
            <a:lvl9pPr marL="38862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9pPr>
          </a:lstStyle>
          <a:p>
            <a:pPr algn="r" hangingPunct="0"/>
            <a:r>
              <a:rPr lang="cs-CZ" sz="4000" b="1" kern="0" dirty="0" smtClean="0">
                <a:latin typeface="Calibri"/>
                <a:cs typeface="Arial Unicode MS" charset="0"/>
              </a:rPr>
              <a:t>Dostupnost testování</a:t>
            </a:r>
            <a:endParaRPr lang="cs-CZ" sz="4000" b="1" kern="0" dirty="0">
              <a:latin typeface="Calibri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6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3528" y="2420888"/>
            <a:ext cx="8568952" cy="4176463"/>
          </a:xfrm>
        </p:spPr>
        <p:txBody>
          <a:bodyPr/>
          <a:lstStyle/>
          <a:p>
            <a:pPr marL="702900"/>
            <a:endParaRPr lang="cs-CZ" sz="1000" b="1" dirty="0" smtClean="0">
              <a:latin typeface="+mj-lt"/>
            </a:endParaRPr>
          </a:p>
          <a:p>
            <a:pPr marL="702900" algn="ctr"/>
            <a:r>
              <a:rPr lang="cs-CZ" sz="2400" b="1" dirty="0" smtClean="0">
                <a:latin typeface="+mj-lt"/>
              </a:rPr>
              <a:t>Otázky / Odpovědi</a:t>
            </a:r>
            <a:endParaRPr lang="cs-CZ" sz="2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67376" y="249451"/>
            <a:ext cx="4725104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000" b="1" dirty="0" smtClean="0">
                <a:latin typeface="+mj-lt"/>
              </a:rPr>
              <a:t>Diskuze</a:t>
            </a:r>
            <a:endParaRPr lang="cs-CZ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95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23528" y="2420888"/>
            <a:ext cx="8568952" cy="4176463"/>
          </a:xfrm>
        </p:spPr>
        <p:txBody>
          <a:bodyPr/>
          <a:lstStyle/>
          <a:p>
            <a:pPr marL="702900"/>
            <a:endParaRPr lang="cs-CZ" sz="1000" b="1" dirty="0" smtClean="0">
              <a:latin typeface="+mj-lt"/>
            </a:endParaRPr>
          </a:p>
          <a:p>
            <a:pPr marL="702900" algn="ctr"/>
            <a:r>
              <a:rPr lang="cs-CZ" sz="2400" b="1" dirty="0" smtClean="0">
                <a:latin typeface="+mj-lt"/>
              </a:rPr>
              <a:t>Děkuji za pozornost</a:t>
            </a:r>
            <a:endParaRPr lang="cs-CZ" sz="24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7376" y="249451"/>
            <a:ext cx="4725104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000" b="1" dirty="0" smtClean="0">
                <a:latin typeface="+mj-lt"/>
              </a:rPr>
              <a:t>Závěr</a:t>
            </a:r>
            <a:endParaRPr lang="cs-CZ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151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charset="0"/>
              <a:buAutoNum type="arabicPeriod"/>
            </a:pPr>
            <a:r>
              <a:rPr lang="cs-CZ" sz="2400" b="1" dirty="0" smtClean="0">
                <a:latin typeface="+mj-lt"/>
              </a:rPr>
              <a:t> Zaslání </a:t>
            </a:r>
            <a:r>
              <a:rPr lang="cs-CZ" sz="2400" b="1" dirty="0">
                <a:latin typeface="+mj-lt"/>
              </a:rPr>
              <a:t>zprávy definovaného formátu do sběrné datové schránky systému ISRS</a:t>
            </a:r>
          </a:p>
          <a:p>
            <a:pPr marL="0" indent="0">
              <a:buFont typeface="Times New Roman" charset="0"/>
              <a:buAutoNum type="arabicPeriod"/>
            </a:pPr>
            <a:r>
              <a:rPr lang="cs-CZ" sz="2400" b="1" dirty="0" smtClean="0">
                <a:latin typeface="+mj-lt"/>
              </a:rPr>
              <a:t> Formulářem </a:t>
            </a:r>
            <a:r>
              <a:rPr lang="cs-CZ" sz="2400" b="1" dirty="0">
                <a:latin typeface="+mj-lt"/>
              </a:rPr>
              <a:t>na portálu gov.cz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 smtClean="0">
                <a:latin typeface="+mj-lt"/>
              </a:rPr>
              <a:t>Přímé </a:t>
            </a:r>
            <a:r>
              <a:rPr lang="cs-CZ" sz="2000" dirty="0">
                <a:latin typeface="+mj-lt"/>
              </a:rPr>
              <a:t>odeslání vyplněných dat do sběrné datové schránky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>
                <a:latin typeface="+mj-lt"/>
              </a:rPr>
              <a:t>S</a:t>
            </a:r>
            <a:r>
              <a:rPr lang="cs-CZ" sz="2000" dirty="0" smtClean="0">
                <a:latin typeface="+mj-lt"/>
              </a:rPr>
              <a:t>tažení </a:t>
            </a:r>
            <a:r>
              <a:rPr lang="cs-CZ" sz="2000" dirty="0">
                <a:latin typeface="+mj-lt"/>
              </a:rPr>
              <a:t>XML ve formátu akceptovaném systémem </a:t>
            </a:r>
            <a:r>
              <a:rPr lang="cs-CZ" sz="2000" dirty="0" smtClean="0">
                <a:latin typeface="+mj-lt"/>
              </a:rPr>
              <a:t>ISRS</a:t>
            </a:r>
          </a:p>
          <a:p>
            <a:pPr marL="724050" lvl="1" indent="-324000">
              <a:buFont typeface="Arial" charset="0"/>
              <a:buChar char="•"/>
            </a:pPr>
            <a:endParaRPr lang="cs-CZ" sz="2000" dirty="0">
              <a:latin typeface="+mj-lt"/>
            </a:endParaRPr>
          </a:p>
          <a:p>
            <a:pPr marL="0" indent="0"/>
            <a:r>
              <a:rPr lang="cs-CZ" sz="2400" b="1" dirty="0" smtClean="0">
                <a:latin typeface="+mj-lt"/>
              </a:rPr>
              <a:t>Veškeré zpracování probíhá v systému ISRS automaticky,</a:t>
            </a:r>
            <a:br>
              <a:rPr lang="cs-CZ" sz="2400" b="1" dirty="0" smtClean="0">
                <a:latin typeface="+mj-lt"/>
              </a:rPr>
            </a:br>
            <a:r>
              <a:rPr lang="cs-CZ" sz="2400" b="1" dirty="0" smtClean="0">
                <a:latin typeface="+mj-lt"/>
              </a:rPr>
              <a:t>bez zásahů MV.</a:t>
            </a:r>
            <a:endParaRPr lang="cs-CZ" sz="2400" b="1" dirty="0">
              <a:latin typeface="+mj-lt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857488" y="274638"/>
            <a:ext cx="5829312" cy="797262"/>
          </a:xfrm>
          <a:prstGeom prst="rect">
            <a:avLst/>
          </a:prstGeom>
        </p:spPr>
        <p:txBody>
          <a:bodyPr/>
          <a:lstStyle>
            <a:lvl1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2pPr>
            <a:lvl3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3pPr>
            <a:lvl4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4pPr>
            <a:lvl5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5pPr>
            <a:lvl6pPr marL="25146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6pPr>
            <a:lvl7pPr marL="29718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7pPr>
            <a:lvl8pPr marL="34290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8pPr>
            <a:lvl9pPr marL="38862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9pPr>
          </a:lstStyle>
          <a:p>
            <a:pPr algn="r" hangingPunct="0"/>
            <a:r>
              <a:rPr lang="cs-CZ" sz="4000" b="1" kern="0" dirty="0" smtClean="0">
                <a:latin typeface="Calibri"/>
                <a:cs typeface="Arial Unicode MS" charset="0"/>
              </a:rPr>
              <a:t>Způsoby zveřejňování</a:t>
            </a:r>
            <a:endParaRPr lang="cs-CZ" sz="4000" b="1" kern="0" dirty="0">
              <a:latin typeface="Calibri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cs-CZ" sz="2400" b="1" dirty="0">
                <a:latin typeface="+mj-lt"/>
              </a:rPr>
              <a:t>6 typů operací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sz="2000" dirty="0" smtClean="0">
                <a:latin typeface="+mj-lt"/>
              </a:rPr>
              <a:t>Zveřejnění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sz="2000" dirty="0" smtClean="0">
                <a:latin typeface="+mj-lt"/>
              </a:rPr>
              <a:t>Přidání přílohy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sz="2000" dirty="0" smtClean="0">
                <a:latin typeface="+mj-lt"/>
              </a:rPr>
              <a:t>Modifikace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sz="2000" dirty="0" smtClean="0">
                <a:latin typeface="+mj-lt"/>
              </a:rPr>
              <a:t>Znepřístupnění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sz="2000" dirty="0" smtClean="0">
                <a:latin typeface="+mj-lt"/>
              </a:rPr>
              <a:t>Zmocnění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sz="2000" dirty="0" smtClean="0">
                <a:latin typeface="+mj-lt"/>
              </a:rPr>
              <a:t>Zrušení zmocnění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+mj-lt"/>
              </a:rPr>
              <a:t>Operace je identifikována dle pevně stanovených názvů XML souborů, které musejí být zaslány jako hlavní </a:t>
            </a:r>
            <a:r>
              <a:rPr lang="cs-CZ" sz="2000" dirty="0">
                <a:latin typeface="+mj-lt"/>
              </a:rPr>
              <a:t>příloha (</a:t>
            </a:r>
            <a:r>
              <a:rPr lang="cs-CZ" sz="2000" dirty="0" err="1" smtClean="0">
                <a:latin typeface="+mj-lt"/>
              </a:rPr>
              <a:t>dmFileMetaType</a:t>
            </a:r>
            <a:r>
              <a:rPr lang="cs-CZ" sz="2000" dirty="0" smtClean="0">
                <a:latin typeface="+mj-lt"/>
              </a:rPr>
              <a:t> = </a:t>
            </a:r>
            <a:r>
              <a:rPr lang="cs-CZ" sz="2000" dirty="0" err="1" smtClean="0">
                <a:latin typeface="+mj-lt"/>
              </a:rPr>
              <a:t>main</a:t>
            </a:r>
            <a:r>
              <a:rPr lang="cs-CZ" sz="2000" dirty="0" smtClean="0">
                <a:latin typeface="+mj-lt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+mj-lt"/>
              </a:rPr>
              <a:t>Zprávy bez rozpoznaných operací jsou archivovány spisovou službou MV ČR, a systém ISRS zatím odpovídá chybovou hláškou (toto může být změněno).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+mj-lt"/>
              </a:rPr>
              <a:t>Konkrétní </a:t>
            </a:r>
            <a:r>
              <a:rPr lang="cs-CZ" sz="2000" dirty="0">
                <a:latin typeface="+mj-lt"/>
              </a:rPr>
              <a:t>specifikace </a:t>
            </a:r>
            <a:r>
              <a:rPr lang="cs-CZ" sz="2000" dirty="0" smtClean="0">
                <a:latin typeface="+mj-lt"/>
              </a:rPr>
              <a:t>viz</a:t>
            </a:r>
            <a:br>
              <a:rPr lang="cs-CZ" sz="2000" dirty="0" smtClean="0">
                <a:latin typeface="+mj-lt"/>
              </a:rPr>
            </a:br>
            <a:r>
              <a:rPr lang="cs-CZ" sz="2000" dirty="0" smtClean="0">
                <a:latin typeface="+mj-lt"/>
              </a:rPr>
              <a:t>http</a:t>
            </a:r>
            <a:r>
              <a:rPr lang="cs-CZ" sz="2000" dirty="0">
                <a:latin typeface="+mj-lt"/>
              </a:rPr>
              <a:t>://www.mvcr.cz/registrsmluv/ </a:t>
            </a:r>
            <a:endParaRPr lang="cs-CZ" sz="2400" dirty="0" smtClean="0">
              <a:latin typeface="+mj-lt"/>
            </a:endParaRPr>
          </a:p>
          <a:p>
            <a:pPr marL="857250" lvl="1" indent="-457200">
              <a:buFont typeface="+mj-lt"/>
              <a:buAutoNum type="arabicPeriod"/>
            </a:pPr>
            <a:endParaRPr lang="cs-CZ" sz="2000" b="1" dirty="0">
              <a:latin typeface="+mj-lt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857488" y="274638"/>
            <a:ext cx="5829312" cy="797262"/>
          </a:xfrm>
          <a:prstGeom prst="rect">
            <a:avLst/>
          </a:prstGeom>
        </p:spPr>
        <p:txBody>
          <a:bodyPr/>
          <a:lstStyle>
            <a:lvl1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2pPr>
            <a:lvl3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3pPr>
            <a:lvl4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4pPr>
            <a:lvl5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5pPr>
            <a:lvl6pPr marL="25146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6pPr>
            <a:lvl7pPr marL="29718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7pPr>
            <a:lvl8pPr marL="34290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8pPr>
            <a:lvl9pPr marL="38862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9pPr>
          </a:lstStyle>
          <a:p>
            <a:pPr algn="r" hangingPunct="0"/>
            <a:r>
              <a:rPr lang="cs-CZ" sz="4000" b="1" kern="0" dirty="0" smtClean="0">
                <a:latin typeface="Calibri"/>
                <a:cs typeface="Arial Unicode MS" charset="0"/>
              </a:rPr>
              <a:t>Datová struktura</a:t>
            </a:r>
            <a:endParaRPr lang="cs-CZ" sz="4000" b="1" kern="0" dirty="0">
              <a:latin typeface="Calibri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93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spcAft>
                <a:spcPts val="1425"/>
              </a:spcAft>
            </a:pPr>
            <a:r>
              <a:rPr lang="cs-CZ" b="1" dirty="0">
                <a:latin typeface="+mj-lt"/>
                <a:ea typeface="ＭＳ Ｐゴシック" charset="0"/>
              </a:rPr>
              <a:t>Vyplnění údajů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 smtClean="0">
                <a:latin typeface="+mj-lt"/>
              </a:rPr>
              <a:t>Povinné </a:t>
            </a:r>
            <a:r>
              <a:rPr lang="cs-CZ" sz="2000" dirty="0">
                <a:latin typeface="+mj-lt"/>
              </a:rPr>
              <a:t>údaje </a:t>
            </a:r>
            <a:r>
              <a:rPr lang="cs-CZ" sz="2000" dirty="0" smtClean="0">
                <a:latin typeface="+mj-lt"/>
              </a:rPr>
              <a:t>pokrývající </a:t>
            </a:r>
            <a:r>
              <a:rPr lang="cs-CZ" sz="2000" dirty="0">
                <a:latin typeface="+mj-lt"/>
              </a:rPr>
              <a:t>požadavky zákona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>
                <a:latin typeface="+mj-lt"/>
              </a:rPr>
              <a:t>Některé údaje subjektů, jako název nebo adresa, se automaticky doplňují dle ISDS, pokud je uveden dostatečně identifikující údaj (datová schránka nebo IČO)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 smtClean="0">
                <a:latin typeface="+mj-lt"/>
              </a:rPr>
              <a:t>Toto doplnění se děje v rámci zpracování zprávy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 smtClean="0">
                <a:latin typeface="+mj-lt"/>
              </a:rPr>
              <a:t>O doplnění je publikující upozorněn informační zprávou v rámci vygenerovaného potvrzení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 smtClean="0">
                <a:latin typeface="+mj-lt"/>
              </a:rPr>
              <a:t>Potvrzení zároveň obsahuje datovou sktrukturu zprávy již s doplněnými údaji. Tedy potvrzení generované z ISRS udává skutečně zveřejněnou datovou podobu</a:t>
            </a:r>
            <a:endParaRPr lang="cs-CZ" sz="2000" dirty="0">
              <a:latin typeface="+mj-lt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857488" y="274638"/>
            <a:ext cx="5829312" cy="797262"/>
          </a:xfrm>
          <a:prstGeom prst="rect">
            <a:avLst/>
          </a:prstGeom>
        </p:spPr>
        <p:txBody>
          <a:bodyPr/>
          <a:lstStyle>
            <a:lvl1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2pPr>
            <a:lvl3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3pPr>
            <a:lvl4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4pPr>
            <a:lvl5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5pPr>
            <a:lvl6pPr marL="25146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6pPr>
            <a:lvl7pPr marL="29718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7pPr>
            <a:lvl8pPr marL="34290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8pPr>
            <a:lvl9pPr marL="38862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9pPr>
          </a:lstStyle>
          <a:p>
            <a:pPr algn="r" hangingPunct="0"/>
            <a:r>
              <a:rPr lang="cs-CZ" sz="4000" b="1" kern="0" dirty="0" smtClean="0">
                <a:latin typeface="Calibri"/>
                <a:cs typeface="Arial Unicode MS" charset="0"/>
              </a:rPr>
              <a:t>Zveřejnění</a:t>
            </a:r>
            <a:endParaRPr lang="cs-CZ" sz="4000" b="1" kern="0" dirty="0">
              <a:latin typeface="Calibri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09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cs-CZ" sz="2400" b="1" dirty="0" smtClean="0">
                <a:latin typeface="+mj-lt"/>
              </a:rPr>
              <a:t>Práce se soubory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>
                <a:latin typeface="+mj-lt"/>
              </a:rPr>
              <a:t>Přidání přílohy se používá v případech, kdy není dostačující kapacitní limit datové schránky (20MB)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>
                <a:latin typeface="+mj-lt"/>
              </a:rPr>
              <a:t>Operaci přidání přílohy je možno nad každou smlouvou opakovat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>
                <a:latin typeface="+mj-lt"/>
              </a:rPr>
              <a:t>Každá operace přidání přílohy explicitně vytváří novou verzi smlouvy, která má původní </a:t>
            </a:r>
            <a:r>
              <a:rPr lang="cs-CZ" sz="2000" dirty="0" err="1">
                <a:latin typeface="+mj-lt"/>
              </a:rPr>
              <a:t>metadata</a:t>
            </a:r>
            <a:r>
              <a:rPr lang="cs-CZ" sz="2000" dirty="0">
                <a:latin typeface="+mj-lt"/>
              </a:rPr>
              <a:t>, původní soubory, a navíc nově přidané soubory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>
                <a:latin typeface="+mj-lt"/>
              </a:rPr>
              <a:t>Soubory není možné dodatečně modifikovat (zveřejnění souboru stejného názvu zapříčiní publikaci více souborů se stejným název)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>
                <a:latin typeface="+mj-lt"/>
              </a:rPr>
              <a:t>Jediná možná varianta je znepřístupnění celé smlouvy a opakované zveřejnění</a:t>
            </a:r>
          </a:p>
          <a:p>
            <a:pPr marL="324000" indent="-324000">
              <a:buFont typeface="Arial" charset="0"/>
              <a:buChar char="•"/>
            </a:pPr>
            <a:endParaRPr lang="cs-CZ" sz="2000" b="1" dirty="0">
              <a:latin typeface="+mj-lt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857488" y="274638"/>
            <a:ext cx="5829312" cy="797262"/>
          </a:xfrm>
          <a:prstGeom prst="rect">
            <a:avLst/>
          </a:prstGeom>
        </p:spPr>
        <p:txBody>
          <a:bodyPr/>
          <a:lstStyle>
            <a:lvl1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2pPr>
            <a:lvl3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3pPr>
            <a:lvl4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4pPr>
            <a:lvl5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5pPr>
            <a:lvl6pPr marL="25146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6pPr>
            <a:lvl7pPr marL="29718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7pPr>
            <a:lvl8pPr marL="34290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8pPr>
            <a:lvl9pPr marL="38862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9pPr>
          </a:lstStyle>
          <a:p>
            <a:pPr algn="r" hangingPunct="0"/>
            <a:r>
              <a:rPr lang="cs-CZ" sz="4000" b="1" kern="0" dirty="0" smtClean="0">
                <a:latin typeface="Calibri"/>
                <a:cs typeface="Arial Unicode MS" charset="0"/>
              </a:rPr>
              <a:t>Přidání přílohy</a:t>
            </a:r>
            <a:endParaRPr lang="cs-CZ" sz="4000" b="1" kern="0" dirty="0">
              <a:latin typeface="Calibri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39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cs-CZ" sz="2400" b="1" dirty="0" smtClean="0">
                <a:latin typeface="+mj-lt"/>
              </a:rPr>
              <a:t>Souborové přílohy smluv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 smtClean="0">
                <a:latin typeface="+mj-lt"/>
              </a:rPr>
              <a:t>Pouze ve formátech: </a:t>
            </a:r>
            <a:r>
              <a:rPr lang="cs-CZ" sz="2000" dirty="0" err="1" smtClean="0">
                <a:latin typeface="+mj-lt"/>
              </a:rPr>
              <a:t>pdf</a:t>
            </a:r>
            <a:r>
              <a:rPr lang="cs-CZ" sz="2000" dirty="0" smtClean="0">
                <a:latin typeface="+mj-lt"/>
              </a:rPr>
              <a:t>, doc, </a:t>
            </a:r>
            <a:r>
              <a:rPr lang="cs-CZ" sz="2000" dirty="0" err="1" smtClean="0">
                <a:latin typeface="+mj-lt"/>
              </a:rPr>
              <a:t>docx</a:t>
            </a:r>
            <a:r>
              <a:rPr lang="cs-CZ" sz="2000" dirty="0" smtClean="0">
                <a:latin typeface="+mj-lt"/>
              </a:rPr>
              <a:t>, </a:t>
            </a:r>
            <a:r>
              <a:rPr lang="cs-CZ" sz="2000" dirty="0" err="1" smtClean="0">
                <a:latin typeface="+mj-lt"/>
              </a:rPr>
              <a:t>rtf</a:t>
            </a:r>
            <a:r>
              <a:rPr lang="cs-CZ" sz="2000" dirty="0" smtClean="0">
                <a:latin typeface="+mj-lt"/>
              </a:rPr>
              <a:t>, </a:t>
            </a:r>
            <a:r>
              <a:rPr lang="cs-CZ" sz="2000" dirty="0" err="1" smtClean="0">
                <a:latin typeface="+mj-lt"/>
              </a:rPr>
              <a:t>odt</a:t>
            </a:r>
            <a:r>
              <a:rPr lang="cs-CZ" sz="2000" dirty="0" smtClean="0">
                <a:latin typeface="+mj-lt"/>
              </a:rPr>
              <a:t>, </a:t>
            </a:r>
            <a:r>
              <a:rPr lang="cs-CZ" sz="2000" dirty="0" err="1" smtClean="0">
                <a:latin typeface="+mj-lt"/>
              </a:rPr>
              <a:t>txt</a:t>
            </a:r>
            <a:endParaRPr lang="cs-CZ" sz="2000" dirty="0" smtClean="0">
              <a:latin typeface="+mj-lt"/>
            </a:endParaRPr>
          </a:p>
          <a:p>
            <a:pPr marL="724050" lvl="1" indent="-324000">
              <a:buFont typeface="Arial" charset="0"/>
              <a:buChar char="•"/>
            </a:pPr>
            <a:r>
              <a:rPr lang="cs-CZ" sz="2000" dirty="0" smtClean="0">
                <a:latin typeface="+mj-lt"/>
              </a:rPr>
              <a:t>Přílohy nepodporovaného formátu zapříčiní chybu publikace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 smtClean="0">
                <a:latin typeface="+mj-lt"/>
              </a:rPr>
              <a:t>Antivirová kontrola příloh probíhá na úrovni ISDS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 smtClean="0">
                <a:latin typeface="+mj-lt"/>
              </a:rPr>
              <a:t>ISRS nekontroluje, zda má PDF soubor textovou vrstvu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 smtClean="0">
                <a:latin typeface="+mj-lt"/>
              </a:rPr>
              <a:t>Součástí ISRS není OCR, tedy v případě publikace přílohy bez textové vrstvy není dokument fulltextově indexován pro vyhledávání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 smtClean="0">
                <a:latin typeface="+mj-lt"/>
              </a:rPr>
              <a:t>Doporučujeme, aby PDF bylo textov</a:t>
            </a:r>
            <a:r>
              <a:rPr lang="cs-CZ" sz="2000" dirty="0">
                <a:latin typeface="+mj-lt"/>
              </a:rPr>
              <a:t>é</a:t>
            </a:r>
          </a:p>
          <a:p>
            <a:pPr marL="324000" indent="-324000">
              <a:buFont typeface="Arial" charset="0"/>
              <a:buChar char="•"/>
            </a:pPr>
            <a:endParaRPr lang="cs-CZ" sz="2000" b="1" dirty="0">
              <a:latin typeface="+mj-lt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857488" y="274638"/>
            <a:ext cx="5829312" cy="797262"/>
          </a:xfrm>
          <a:prstGeom prst="rect">
            <a:avLst/>
          </a:prstGeom>
        </p:spPr>
        <p:txBody>
          <a:bodyPr/>
          <a:lstStyle>
            <a:lvl1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2pPr>
            <a:lvl3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3pPr>
            <a:lvl4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4pPr>
            <a:lvl5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5pPr>
            <a:lvl6pPr marL="25146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6pPr>
            <a:lvl7pPr marL="29718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7pPr>
            <a:lvl8pPr marL="34290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8pPr>
            <a:lvl9pPr marL="38862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9pPr>
          </a:lstStyle>
          <a:p>
            <a:pPr algn="r" hangingPunct="0"/>
            <a:r>
              <a:rPr lang="cs-CZ" sz="4000" b="1" kern="0" dirty="0" smtClean="0">
                <a:latin typeface="Calibri"/>
                <a:cs typeface="Arial Unicode MS" charset="0"/>
              </a:rPr>
              <a:t>Podporované typy příloh</a:t>
            </a:r>
            <a:endParaRPr lang="cs-CZ" sz="4000" b="1" kern="0" dirty="0">
              <a:latin typeface="Calibri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59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spcAft>
                <a:spcPts val="1425"/>
              </a:spcAft>
            </a:pPr>
            <a:r>
              <a:rPr lang="cs-CZ" b="1" dirty="0">
                <a:latin typeface="+mj-lt"/>
                <a:ea typeface="ＭＳ Ｐゴシック" charset="0"/>
              </a:rPr>
              <a:t>Úpravy záznamů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 smtClean="0">
                <a:latin typeface="+mj-lt"/>
              </a:rPr>
              <a:t>S </a:t>
            </a:r>
            <a:r>
              <a:rPr lang="cs-CZ" sz="2000" dirty="0">
                <a:latin typeface="+mj-lt"/>
              </a:rPr>
              <a:t>každou modifikací je vždy založena nová verze smlouvy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 err="1">
                <a:latin typeface="+mj-lt"/>
              </a:rPr>
              <a:t>Metadata</a:t>
            </a:r>
            <a:r>
              <a:rPr lang="cs-CZ" sz="2000" dirty="0">
                <a:latin typeface="+mj-lt"/>
              </a:rPr>
              <a:t> jsou nahrazena novými, soubory jsou zkopírovány z původní verze, a případně doplněny o nové ze zprávy modifikace!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>
                <a:latin typeface="+mj-lt"/>
              </a:rPr>
              <a:t>Všechny verze jsou vždy veřejně přístupné</a:t>
            </a:r>
          </a:p>
          <a:p>
            <a:pPr marL="324000" indent="-324000">
              <a:buFont typeface="Arial" charset="0"/>
              <a:buChar char="•"/>
            </a:pPr>
            <a:endParaRPr lang="cs-CZ" sz="2000" b="1" dirty="0">
              <a:latin typeface="+mj-lt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857488" y="274638"/>
            <a:ext cx="5829312" cy="797262"/>
          </a:xfrm>
          <a:prstGeom prst="rect">
            <a:avLst/>
          </a:prstGeom>
        </p:spPr>
        <p:txBody>
          <a:bodyPr/>
          <a:lstStyle>
            <a:lvl1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2pPr>
            <a:lvl3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3pPr>
            <a:lvl4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4pPr>
            <a:lvl5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5pPr>
            <a:lvl6pPr marL="25146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6pPr>
            <a:lvl7pPr marL="29718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7pPr>
            <a:lvl8pPr marL="34290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8pPr>
            <a:lvl9pPr marL="38862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9pPr>
          </a:lstStyle>
          <a:p>
            <a:pPr algn="r" hangingPunct="0"/>
            <a:r>
              <a:rPr lang="cs-CZ" sz="4000" b="1" kern="0" dirty="0" smtClean="0">
                <a:latin typeface="Calibri"/>
                <a:cs typeface="Arial Unicode MS" charset="0"/>
              </a:rPr>
              <a:t>Modifikace</a:t>
            </a:r>
            <a:endParaRPr lang="cs-CZ" sz="4000" b="1" kern="0" dirty="0">
              <a:latin typeface="Calibri"/>
              <a:cs typeface="Arial Unicode MS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3789040"/>
            <a:ext cx="299085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9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spcAft>
                <a:spcPts val="1425"/>
              </a:spcAft>
            </a:pPr>
            <a:r>
              <a:rPr lang="cs-CZ" b="1" dirty="0">
                <a:latin typeface="+mj-lt"/>
                <a:ea typeface="ＭＳ Ｐゴシック" charset="0"/>
              </a:rPr>
              <a:t>Znepřístupnění uveřejněných údajů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 smtClean="0">
                <a:latin typeface="+mj-lt"/>
              </a:rPr>
              <a:t>Nabízí </a:t>
            </a:r>
            <a:r>
              <a:rPr lang="cs-CZ" sz="2000" dirty="0">
                <a:latin typeface="+mj-lt"/>
              </a:rPr>
              <a:t>možnost znepřístupnit omylem publikované citlivé údaje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>
                <a:latin typeface="+mj-lt"/>
              </a:rPr>
              <a:t>Zároveň jediná možnost korekce bez zobrazené historie modifikovaných dat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>
                <a:latin typeface="+mj-lt"/>
              </a:rPr>
              <a:t>Znepřístupnění je provedeno okamžitě při zpracování zprávy (při vytížení systému je možná určitá prodleva</a:t>
            </a:r>
            <a:r>
              <a:rPr lang="cs-CZ" sz="2000" dirty="0" smtClean="0">
                <a:latin typeface="+mj-lt"/>
              </a:rPr>
              <a:t>)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 smtClean="0">
                <a:latin typeface="+mj-lt"/>
              </a:rPr>
              <a:t>Původní odkaz smlouvy na portálu zobrazí od toho okamžiku informaci o znepřístupnění</a:t>
            </a:r>
            <a:endParaRPr lang="cs-CZ" sz="2000" dirty="0">
              <a:latin typeface="+mj-lt"/>
            </a:endParaRPr>
          </a:p>
          <a:p>
            <a:pPr marL="724050" lvl="1" indent="-324000">
              <a:buFont typeface="Arial" charset="0"/>
              <a:buChar char="•"/>
            </a:pPr>
            <a:r>
              <a:rPr lang="cs-CZ" sz="2000" dirty="0">
                <a:latin typeface="+mj-lt"/>
              </a:rPr>
              <a:t>Z fulltextu se data odstraní do 10 minut po znepřístupnění</a:t>
            </a:r>
          </a:p>
          <a:p>
            <a:pPr marL="724050" lvl="1" indent="-324000">
              <a:buFont typeface="Arial" charset="0"/>
              <a:buChar char="•"/>
            </a:pPr>
            <a:r>
              <a:rPr lang="cs-CZ" sz="2000" dirty="0">
                <a:latin typeface="+mj-lt"/>
              </a:rPr>
              <a:t>Z </a:t>
            </a:r>
            <a:r>
              <a:rPr lang="cs-CZ" sz="2000" dirty="0" err="1">
                <a:latin typeface="+mj-lt"/>
              </a:rPr>
              <a:t>dumpu</a:t>
            </a:r>
            <a:r>
              <a:rPr lang="cs-CZ" sz="2000" dirty="0">
                <a:latin typeface="+mj-lt"/>
              </a:rPr>
              <a:t> otevřených dat se data odstraní při nejbližším generujícím okně (aktuálně každý den po půlnoci)</a:t>
            </a:r>
          </a:p>
          <a:p>
            <a:pPr marL="324000" indent="-324000">
              <a:buFont typeface="Arial" charset="0"/>
              <a:buChar char="•"/>
            </a:pPr>
            <a:endParaRPr lang="cs-CZ" sz="2000" b="1" dirty="0">
              <a:latin typeface="+mj-lt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857488" y="274638"/>
            <a:ext cx="5829312" cy="797262"/>
          </a:xfrm>
          <a:prstGeom prst="rect">
            <a:avLst/>
          </a:prstGeom>
        </p:spPr>
        <p:txBody>
          <a:bodyPr/>
          <a:lstStyle>
            <a:lvl1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+mj-lt"/>
                <a:ea typeface="ＭＳ Ｐゴシック" charset="0"/>
                <a:cs typeface="+mj-cs"/>
              </a:defRPr>
            </a:lvl1pPr>
            <a:lvl2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2pPr>
            <a:lvl3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3pPr>
            <a:lvl4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4pPr>
            <a:lvl5pPr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ea typeface="ＭＳ Ｐゴシック" charset="0"/>
                <a:cs typeface="Arial Unicode MS" charset="0"/>
              </a:defRPr>
            </a:lvl5pPr>
            <a:lvl6pPr marL="25146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6pPr>
            <a:lvl7pPr marL="29718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7pPr>
            <a:lvl8pPr marL="34290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8pPr>
            <a:lvl9pPr marL="3886200" indent="-228600" algn="l" defTabSz="449263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rgbClr val="000000"/>
                </a:solidFill>
                <a:latin typeface="Calibri" charset="0"/>
                <a:cs typeface="Arial Unicode MS" charset="0"/>
              </a:defRPr>
            </a:lvl9pPr>
          </a:lstStyle>
          <a:p>
            <a:pPr algn="r" hangingPunct="0"/>
            <a:r>
              <a:rPr lang="cs-CZ" sz="4000" b="1" kern="0" dirty="0" smtClean="0">
                <a:latin typeface="Calibri"/>
                <a:cs typeface="Arial Unicode MS" charset="0"/>
              </a:rPr>
              <a:t>Znepřístupnění</a:t>
            </a:r>
            <a:endParaRPr lang="cs-CZ" sz="4000" b="1" kern="0" dirty="0">
              <a:latin typeface="Calibri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65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ablona_MV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šablona_MV.potx</Template>
  <TotalTime>1708</TotalTime>
  <Words>1258</Words>
  <Application>Microsoft Macintosh PowerPoint</Application>
  <PresentationFormat>On-screen Show (4:3)</PresentationFormat>
  <Paragraphs>188</Paragraphs>
  <Slides>25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Arial Unicode MS</vt:lpstr>
      <vt:lpstr>Calibri</vt:lpstr>
      <vt:lpstr>ＭＳ Ｐゴシック</vt:lpstr>
      <vt:lpstr>Times New Roman</vt:lpstr>
      <vt:lpstr>šablona_MV</vt:lpstr>
      <vt:lpstr>Acrobat Document</vt:lpstr>
      <vt:lpstr>Objekt prostředí balíčkovače</vt:lpstr>
      <vt:lpstr>Registr smluv  Ing. Daniel Brabec Marcel Červený      Registr smluv z pohledu aplikačního rozhraní Praha, 30.května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Autorizace Seznamu OVM</dc:title>
  <dc:subject>Prezentace pro tajemníky ORP</dc:subject>
  <dc:creator>Ministerstvo vnitra ČR</dc:creator>
  <cp:keywords>Seznam OVM, ISDS, CzP</cp:keywords>
  <cp:lastModifiedBy>Pavel Tesař</cp:lastModifiedBy>
  <cp:revision>144</cp:revision>
  <cp:lastPrinted>1601-01-01T00:00:00Z</cp:lastPrinted>
  <dcterms:created xsi:type="dcterms:W3CDTF">2011-10-07T08:47:43Z</dcterms:created>
  <dcterms:modified xsi:type="dcterms:W3CDTF">2016-06-10T11:09:19Z</dcterms:modified>
  <cp:category>projekt Seznam OVM</cp:category>
</cp:coreProperties>
</file>