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14"/>
  </p:notesMasterIdLst>
  <p:sldIdLst>
    <p:sldId id="257" r:id="rId3"/>
    <p:sldId id="288" r:id="rId4"/>
    <p:sldId id="295" r:id="rId5"/>
    <p:sldId id="296" r:id="rId6"/>
    <p:sldId id="298" r:id="rId7"/>
    <p:sldId id="299" r:id="rId8"/>
    <p:sldId id="300" r:id="rId9"/>
    <p:sldId id="301" r:id="rId10"/>
    <p:sldId id="302" r:id="rId11"/>
    <p:sldId id="1185" r:id="rId12"/>
    <p:sldId id="267" r:id="rId13"/>
  </p:sldIdLst>
  <p:sldSz cx="12192000" cy="6858000"/>
  <p:notesSz cx="6858000" cy="12192000"/>
  <p:embeddedFontLst>
    <p:embeddedFont>
      <p:font typeface="DM Sans" pitchFamily="2" charset="-18"/>
      <p:regular r:id="rId15"/>
      <p:bold r:id="rId16"/>
      <p:italic r:id="rId17"/>
      <p:boldItalic r:id="rId18"/>
    </p:embeddedFont>
    <p:embeddedFont>
      <p:font typeface="Ubuntu" panose="020B0504030602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grLXKN4zmBplXAmZppfXa+rPN5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B67A9-3F06-4352-863D-3D10BBCE6096}" v="42" dt="2025-11-04T17:02:21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88" d="100"/>
          <a:sy n="188" d="100"/>
        </p:scale>
        <p:origin x="514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35" Type="http://customschemas.google.com/relationships/presentationmetadata" Target="metadata"/><Relationship Id="rId4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914400"/>
            <a:ext cx="4572225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48FCC4C2-32F8-68CF-5405-BD895B97D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623B7290-0E1B-261F-A252-3C2B5F8189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08651DD5-DA66-C6A5-8977-6DFCDAFF9C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6493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4EE20967-807A-9816-59AB-CC7200BD6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1C99DCDA-F13D-63F4-7164-39790DF369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C290BE40-235A-11E5-5DCD-D237B0A025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383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DAB1FD51-3333-4DBC-324D-E7ECF0506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9E4A6C54-B880-5B4C-AA37-5EA38D5D94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BF07C772-889D-B35E-7103-207D8C5A09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051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A40C17F3-DFAB-3F45-48CC-A7C8A7348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7F2D2A41-F3B4-A539-C44D-185E62E92B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D65E3A67-479B-02CC-1113-B262374BB4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7751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AD3F79A5-5A1F-1DF1-5A64-F58A6F510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50186D58-3E2D-2649-B683-55D05169C2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EA75E2E3-A02C-B8DA-897F-84CDE5CD00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220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>
          <a:extLst>
            <a:ext uri="{FF2B5EF4-FFF2-40B4-BE49-F238E27FC236}">
              <a16:creationId xmlns:a16="http://schemas.microsoft.com/office/drawing/2014/main" id="{A59042E8-4FAA-77DE-1EF5-D1FFFFC15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>
            <a:extLst>
              <a:ext uri="{FF2B5EF4-FFF2-40B4-BE49-F238E27FC236}">
                <a16:creationId xmlns:a16="http://schemas.microsoft.com/office/drawing/2014/main" id="{005B3388-C37D-809F-1911-FCAEEA9E62E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>
            <a:extLst>
              <a:ext uri="{FF2B5EF4-FFF2-40B4-BE49-F238E27FC236}">
                <a16:creationId xmlns:a16="http://schemas.microsoft.com/office/drawing/2014/main" id="{026CFCF9-D4E6-A72B-EB17-7E328A9B86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21957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-635000" y="914400"/>
            <a:ext cx="8128000" cy="4572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72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hite">
  <p:cSld name="Title Whit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7350" y="3358800"/>
            <a:ext cx="2357276" cy="316569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5"/>
          <p:cNvSpPr txBox="1">
            <a:spLocks noGrp="1"/>
          </p:cNvSpPr>
          <p:nvPr>
            <p:ph type="ctrTitle"/>
          </p:nvPr>
        </p:nvSpPr>
        <p:spPr>
          <a:xfrm>
            <a:off x="1524000" y="522198"/>
            <a:ext cx="9144000" cy="1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Calibri"/>
              <a:buNone/>
              <a:defRPr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Ubuntu"/>
              <a:buNone/>
              <a:defRPr sz="60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ubTitle" idx="1"/>
          </p:nvPr>
        </p:nvSpPr>
        <p:spPr>
          <a:xfrm>
            <a:off x="1523988" y="2521398"/>
            <a:ext cx="91440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Calibri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2"/>
          </p:nvPr>
        </p:nvSpPr>
        <p:spPr>
          <a:xfrm>
            <a:off x="7274634" y="5446206"/>
            <a:ext cx="4582048" cy="121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763" lvl="0" indent="-476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Google Shape;22;p25"/>
          <p:cNvSpPr txBox="1">
            <a:spLocks noGrp="1"/>
          </p:cNvSpPr>
          <p:nvPr>
            <p:ph type="body" idx="3"/>
          </p:nvPr>
        </p:nvSpPr>
        <p:spPr>
          <a:xfrm>
            <a:off x="335317" y="5446206"/>
            <a:ext cx="4582048" cy="121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0071455-332F-69A2-6678-2C1CBF92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DDE-BAE0-4FE2-ACCE-DA09DB982992}" type="datetimeFigureOut">
              <a:rPr lang="cs-CZ" smtClean="0"/>
              <a:t>04.11.2025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83B8C84-D5F9-57CB-A693-79497F5AF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F77EE3-3948-A48D-3716-DB80DAFAF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E281-9E4D-424F-844C-E57FB5BB3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24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7BC6F9-6D54-4986-73FA-964FF0E3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AEACCE-4697-5EBD-2D70-FC1FE6E1A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52495DC-B999-8BBB-A7E8-CD9BF71EB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8B07B6-3D2F-E2F6-7B9F-DC4C9F7DC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DDE-BAE0-4FE2-ACCE-DA09DB982992}" type="datetimeFigureOut">
              <a:rPr lang="cs-CZ" smtClean="0"/>
              <a:t>04.11.2025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09F3BF-EFB3-8B2E-2A26-46C9A1854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92CECE-A541-C1B1-7041-102FCB40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E281-9E4D-424F-844C-E57FB5BB3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43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0294AB-A29F-1597-CD26-3B08A183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1213A97-7D74-A6BB-258E-C413B4491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3C2061E-C2F0-D871-3FC9-FC6541AD2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3B8DEC-7E0D-3DCB-BD07-A53124E4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DDE-BAE0-4FE2-ACCE-DA09DB982992}" type="datetimeFigureOut">
              <a:rPr lang="cs-CZ" smtClean="0"/>
              <a:t>04.11.2025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508ED0F-A96B-427E-F8FF-710D0B67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A59D46-677B-F91E-32DB-1E883CE8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E281-9E4D-424F-844C-E57FB5BB3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767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8A8EF5-F8F9-DDB5-ACF0-58AF357F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463923D-6B4D-1A92-35FF-3CB61010D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572877-29CA-9084-82B7-6199AA846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DDE-BAE0-4FE2-ACCE-DA09DB982992}" type="datetimeFigureOut">
              <a:rPr lang="cs-CZ" smtClean="0"/>
              <a:t>04.11.2025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D1FFA4-2756-E420-8CC3-09FD2FCE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CD2A30-9AF8-9EFB-00D2-5C779AD5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E281-9E4D-424F-844C-E57FB5BB3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227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5275617-74BD-628D-C114-C747C4B5E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9068407-910F-69B9-B8DE-E4E93301F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F79B7C4-2C50-E080-8CBA-882E6483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DDE-BAE0-4FE2-ACCE-DA09DB982992}" type="datetimeFigureOut">
              <a:rPr lang="cs-CZ" smtClean="0"/>
              <a:t>04.11.2025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076947-6275-0933-0E01-32BD9229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6A81B4-51F5-4187-2831-04D6F3E12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E281-9E4D-424F-844C-E57FB5BB3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44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blue strip">
  <p:cSld name="Title and text blue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0" y="0"/>
            <a:ext cx="12192000" cy="876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 txBox="1">
            <a:spLocks noGrp="1"/>
          </p:cNvSpPr>
          <p:nvPr>
            <p:ph type="sldNum" idx="12"/>
          </p:nvPr>
        </p:nvSpPr>
        <p:spPr>
          <a:xfrm>
            <a:off x="10992897" y="6240911"/>
            <a:ext cx="864141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cs-CZ"/>
              <a:t>Národní úřad pro kybernetickou a informační bezpečnost, John </a:t>
            </a:r>
            <a:r>
              <a:rPr lang="cs-CZ" err="1"/>
              <a:t>Doe</a:t>
            </a:r>
            <a:r>
              <a:rPr lang="cs-CZ"/>
              <a:t>, TLP:</a:t>
            </a:r>
            <a:r>
              <a:rPr lang="en-US"/>
              <a:t>RED/AMBER+STRICT/AMBER/GREEN/CLEAR</a:t>
            </a:r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ctrTitle"/>
          </p:nvPr>
        </p:nvSpPr>
        <p:spPr>
          <a:xfrm>
            <a:off x="334962" y="144000"/>
            <a:ext cx="108000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None/>
              <a:defRPr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Ubuntu"/>
              <a:buNone/>
              <a:defRPr sz="3600"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334963" y="1016255"/>
            <a:ext cx="11522075" cy="49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60000" lvl="0" indent="-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0000" lvl="1" indent="-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2pPr>
            <a:lvl3pPr marL="1080000" lvl="2" indent="-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3pPr>
            <a:lvl4pPr marL="1440000" lvl="3" indent="-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4pPr>
            <a:lvl5pPr marL="1800000" lvl="4" indent="-360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5pPr>
            <a:lvl6pPr marL="2743200" lvl="5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■"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●"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○"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■"/>
              <a:defRPr sz="36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Po kliknutí můžete upravovat styly textu v předloze.</a:t>
            </a:r>
          </a:p>
          <a:p>
            <a:pPr lvl="2"/>
            <a:r>
              <a:rPr lang="cs-CZ"/>
              <a:t>Po kliknutí můžete upravovat styly textu v předloze.</a:t>
            </a:r>
          </a:p>
          <a:p>
            <a:pPr lvl="3"/>
            <a:r>
              <a:rPr lang="cs-CZ"/>
              <a:t>Po kliknutí můžete upravovat styly textu v předloze.</a:t>
            </a:r>
          </a:p>
          <a:p>
            <a:pPr lvl="4"/>
            <a:r>
              <a:rPr lang="cs-CZ"/>
              <a:t>Po kliknutí můžete upravovat styly textu v předloze.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302" y="170902"/>
            <a:ext cx="531736" cy="534796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11">
          <p15:clr>
            <a:srgbClr val="FBAE40"/>
          </p15:clr>
        </p15:guide>
        <p15:guide id="2" pos="746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_ Závěřeč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93909D7-0D07-E27F-07C9-DD6B9CEF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4DC879B-3803-3314-33B3-F397843C0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275" y="6022973"/>
            <a:ext cx="1335205" cy="59585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252827B-6D38-B322-CA78-ACCC78D1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432000"/>
            <a:ext cx="11113200" cy="842836"/>
          </a:xfrm>
        </p:spPr>
        <p:txBody>
          <a:bodyPr lIns="0" tIns="0" rIns="0" bIns="0"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2F989C5-DFF7-0DB9-5730-966425473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0"/>
          </p:nvPr>
        </p:nvSpPr>
        <p:spPr>
          <a:xfrm>
            <a:off x="3125786" y="6325354"/>
            <a:ext cx="5940428" cy="365125"/>
          </a:xfrm>
        </p:spPr>
        <p:txBody>
          <a:bodyPr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cs-CZ">
                <a:solidFill>
                  <a:schemeClr val="bg1"/>
                </a:solidFill>
              </a:rPr>
              <a:t>DIA.</a:t>
            </a:r>
            <a:r>
              <a:rPr lang="cs-CZ">
                <a:solidFill>
                  <a:schemeClr val="accent1"/>
                </a:solidFill>
              </a:rPr>
              <a:t>GOV.CZ</a:t>
            </a:r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32D06495-DF38-EC48-1509-9F5919231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1331718"/>
            <a:ext cx="11113200" cy="842836"/>
          </a:xfr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buNone/>
              <a:defRPr sz="2400" cap="all" baseline="0">
                <a:solidFill>
                  <a:schemeClr val="accent1"/>
                </a:solidFill>
                <a:latin typeface="Azeret Mono" pitchFamily="2" charset="0"/>
                <a:cs typeface="Azeret Mono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9ADB2BA1-71A5-16B6-971F-2496046E6D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4414708"/>
            <a:ext cx="11113200" cy="138588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32067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2pPr>
            <a:lvl3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3pPr>
            <a:lvl4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 marL="54292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3616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A93997-80D7-8895-0AC5-01DD8408C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790536B-114C-DDF5-5C48-805B5A07E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E24871-0583-0B38-E3C4-D2DD96C1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DDE-BAE0-4FE2-ACCE-DA09DB982992}" type="datetimeFigureOut">
              <a:rPr lang="cs-CZ" smtClean="0"/>
              <a:t>04.11.2025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C99FB4-A962-E8ED-F4FC-0549B6D2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9CE852-32BE-A580-0AF3-F279E8C1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E281-9E4D-424F-844C-E57FB5BB3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895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B941E6-1B4E-5D05-CC81-181F0613C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E7049B-4F85-C86A-CE5A-6A580DAD8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CC3552-3998-F534-BD20-45A9A4CD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DDE-BAE0-4FE2-ACCE-DA09DB982992}" type="datetimeFigureOut">
              <a:rPr lang="cs-CZ" smtClean="0"/>
              <a:t>04.11.2025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FCFB5A-6A6A-2666-AD7D-A7CA6362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3F048C-7C58-F707-D3FF-0A475414D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E281-9E4D-424F-844C-E57FB5BB3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3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86BA0B-3654-FCDF-719C-C67A686D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87B5098-C867-A211-EA10-B5D65698C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79D891-7A9F-93BF-6BC4-3F81B50F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DDE-BAE0-4FE2-ACCE-DA09DB982992}" type="datetimeFigureOut">
              <a:rPr lang="cs-CZ" smtClean="0"/>
              <a:t>04.11.2025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4368FC-8127-465A-DA59-4F69BF5A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3290EBF-9C9F-7B20-279B-20398E7F2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E281-9E4D-424F-844C-E57FB5BB3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4326ED-4B80-4893-0D3C-C5F1F4001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4A263F-FB3C-A840-8446-5CBCA9B07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440EDF-2DF0-4987-B232-58365F94A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801B511-76F1-AC29-B5B2-239ABC69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DDE-BAE0-4FE2-ACCE-DA09DB982992}" type="datetimeFigureOut">
              <a:rPr lang="cs-CZ" smtClean="0"/>
              <a:t>04.11.2025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323DCFC-D8D7-F3C8-2811-A17F65DD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AC7D14-8A30-296F-2B82-4258FDB2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E281-9E4D-424F-844C-E57FB5BB3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00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313AB3-4226-F87A-99A9-8BE3184C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7F02706-E73E-66F7-7F19-24CB1C8E9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E3A9AB-8302-30E6-3A84-ACCBF87F3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842A8AE-99A0-28BC-2E77-1A015A96B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E3CC689-4793-05C8-F1DC-593C4B28AC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90A0EDD-6CA7-580D-F962-97AE429C7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DDE-BAE0-4FE2-ACCE-DA09DB982992}" type="datetimeFigureOut">
              <a:rPr lang="cs-CZ" smtClean="0"/>
              <a:t>04.11.2025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A58C1F6-2571-6BD9-71A2-6ABE20560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39EAB30-69FD-ADD5-C493-0C89FB5ED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E281-9E4D-424F-844C-E57FB5BB3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17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8D3B5-9F14-598E-FF60-C2553583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29F8F86-1671-4588-B47C-4C43525B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4DDE-BAE0-4FE2-ACCE-DA09DB982992}" type="datetimeFigureOut">
              <a:rPr lang="cs-CZ" smtClean="0"/>
              <a:t>04.11.2025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4863F0D-DBB2-2D8F-CF29-925D8A77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94B499-3435-EC9E-EBA3-CBCDAC872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4E281-9E4D-424F-844C-E57FB5BB3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45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>
            <a:spLocks noGrp="1"/>
          </p:cNvSpPr>
          <p:nvPr>
            <p:ph type="sldNum" idx="12"/>
          </p:nvPr>
        </p:nvSpPr>
        <p:spPr>
          <a:xfrm>
            <a:off x="11202417" y="6352093"/>
            <a:ext cx="6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" name="Google Shape;7;p23"/>
          <p:cNvSpPr txBox="1">
            <a:spLocks noGrp="1"/>
          </p:cNvSpPr>
          <p:nvPr>
            <p:ph type="dt" idx="10"/>
          </p:nvPr>
        </p:nvSpPr>
        <p:spPr>
          <a:xfrm>
            <a:off x="8269793" y="635209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3"/>
          <p:cNvSpPr txBox="1">
            <a:spLocks noGrp="1"/>
          </p:cNvSpPr>
          <p:nvPr>
            <p:ph type="ftr" idx="11"/>
          </p:nvPr>
        </p:nvSpPr>
        <p:spPr>
          <a:xfrm>
            <a:off x="334963" y="6356350"/>
            <a:ext cx="77454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/>
              <a:t>Národní úřad pro kybernetickou a informační bezpečnost, John </a:t>
            </a:r>
            <a:r>
              <a:rPr lang="cs-CZ" err="1"/>
              <a:t>Doe</a:t>
            </a:r>
            <a:r>
              <a:rPr lang="cs-CZ"/>
              <a:t>, TLP:RED/AMBER+STRICT/AMBER/GREEN/CLEAR</a:t>
            </a:r>
          </a:p>
        </p:txBody>
      </p:sp>
      <p:sp>
        <p:nvSpPr>
          <p:cNvPr id="9" name="Google Shape;9;p23"/>
          <p:cNvSpPr txBox="1">
            <a:spLocks noGrp="1"/>
          </p:cNvSpPr>
          <p:nvPr>
            <p:ph type="title"/>
          </p:nvPr>
        </p:nvSpPr>
        <p:spPr>
          <a:xfrm>
            <a:off x="334962" y="225984"/>
            <a:ext cx="11522075" cy="678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C76F6BD6-3AC7-4D70-BB55-8EDC8975B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1" y="1074198"/>
            <a:ext cx="11490255" cy="5102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První úroveň.</a:t>
            </a:r>
          </a:p>
          <a:p>
            <a:pPr lvl="1"/>
            <a:r>
              <a:rPr lang="cs-CZ"/>
              <a:t>Druhá úroveň.</a:t>
            </a:r>
          </a:p>
          <a:p>
            <a:pPr lvl="2"/>
            <a:r>
              <a:rPr lang="cs-CZ"/>
              <a:t>Třetí úroveň.</a:t>
            </a:r>
          </a:p>
          <a:p>
            <a:pPr lvl="3"/>
            <a:r>
              <a:rPr lang="cs-CZ"/>
              <a:t>Čtvrtá úroveň.</a:t>
            </a:r>
          </a:p>
          <a:p>
            <a:pPr lvl="4"/>
            <a:r>
              <a:rPr lang="cs-CZ"/>
              <a:t>Pátá úroveň.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74" r:id="rId3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60000" marR="0" lvl="0" indent="-3600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22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L="720000" marR="0" lvl="1" indent="-3600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80000"/>
        <a:buFont typeface="Courier New" panose="02070309020205020404" pitchFamily="49" charset="0"/>
        <a:buChar char="o"/>
        <a:defRPr sz="20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2pPr>
      <a:lvl3pPr marL="1080000" marR="0" lvl="2" indent="-3600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Wingdings" panose="05000000000000000000" pitchFamily="2" charset="2"/>
        <a:buChar char="§"/>
        <a:defRPr sz="20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3pPr>
      <a:lvl4pPr marL="1440000" marR="0" lvl="3" indent="-3600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20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4pPr>
      <a:lvl5pPr marL="1800000" marR="0" lvl="4" indent="-36000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Char char="•"/>
        <a:defRPr sz="20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2693745-6426-314B-F6C9-1299BCD97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0992B3-98C2-E895-D579-47F8D4E3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72AAD6-D2AC-CA1C-A691-2744E6FBA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F4DDE-BAE0-4FE2-ACCE-DA09DB982992}" type="datetimeFigureOut">
              <a:rPr lang="cs-CZ" smtClean="0"/>
              <a:t>04.11.2025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28E7C3-F4F8-34D6-2842-4DE918CE2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4206F2-E858-C58D-7475-17657535D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24E281-9E4D-424F-844C-E57FB5BB34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54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ukib.gov.cz/cs/kyberneticka-bezpecnost/regulace-a-kontrola/podpurne-materialy/materialy-k-regulaci-cloud-computingu/" TargetMode="External"/><Relationship Id="rId2" Type="http://schemas.openxmlformats.org/officeDocument/2006/relationships/hyperlink" Target="https://nukib.gov.cz/cs/kyberneticka-bezpecnost/regulace-a-kontrola/podpurne-material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nukib.gov.cz/" TargetMode="External"/><Relationship Id="rId5" Type="http://schemas.openxmlformats.org/officeDocument/2006/relationships/hyperlink" Target="https://nukib.gov.cz/cs/uredni-deska/cloud-computing/" TargetMode="External"/><Relationship Id="rId4" Type="http://schemas.openxmlformats.org/officeDocument/2006/relationships/hyperlink" Target="https://nukib.gov.cz/cs/kyberneticka-bezpecnost/regulace-a-kontrola/faq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egc@dia.gov.cz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 txBox="1">
            <a:spLocks noGrp="1"/>
          </p:cNvSpPr>
          <p:nvPr>
            <p:ph type="ctrTitle"/>
          </p:nvPr>
        </p:nvSpPr>
        <p:spPr>
          <a:xfrm>
            <a:off x="1300480" y="522198"/>
            <a:ext cx="9580880" cy="19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000"/>
              <a:buFont typeface="Calibri"/>
              <a:buNone/>
            </a:pPr>
            <a:r>
              <a:rPr lang="cs-CZ" noProof="0"/>
              <a:t>Nová vyhláška</a:t>
            </a:r>
            <a:endParaRPr lang="en-US" noProof="0"/>
          </a:p>
        </p:txBody>
      </p:sp>
      <p:sp>
        <p:nvSpPr>
          <p:cNvPr id="116" name="Google Shape;116;p2"/>
          <p:cNvSpPr txBox="1">
            <a:spLocks noGrp="1"/>
          </p:cNvSpPr>
          <p:nvPr>
            <p:ph type="subTitle" idx="1"/>
          </p:nvPr>
        </p:nvSpPr>
        <p:spPr>
          <a:xfrm>
            <a:off x="1523988" y="2521398"/>
            <a:ext cx="9144000" cy="6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/>
            <a:r>
              <a:rPr lang="cs-CZ" noProof="0"/>
              <a:t>o některých požadavcích pro zápis do katalogu cloud computingu</a:t>
            </a:r>
            <a:endParaRPr lang="en-US" noProof="0"/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2"/>
          </p:nvPr>
        </p:nvSpPr>
        <p:spPr>
          <a:xfrm>
            <a:off x="6949441" y="6051589"/>
            <a:ext cx="4907242" cy="781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Odbor regulace</a:t>
            </a:r>
          </a:p>
          <a:p>
            <a:pPr marL="0" indent="0"/>
            <a:r>
              <a:rPr lang="cs-CZ" dirty="0"/>
              <a:t>Národní úřad pro kybernetickou a informační bezpečnost</a:t>
            </a:r>
            <a:endParaRPr lang="en-US"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noProof="0" dirty="0"/>
          </a:p>
        </p:txBody>
      </p:sp>
      <p:sp>
        <p:nvSpPr>
          <p:cNvPr id="118" name="Google Shape;118;p2"/>
          <p:cNvSpPr txBox="1">
            <a:spLocks noGrp="1"/>
          </p:cNvSpPr>
          <p:nvPr>
            <p:ph type="body" idx="3"/>
          </p:nvPr>
        </p:nvSpPr>
        <p:spPr>
          <a:xfrm>
            <a:off x="335317" y="5446206"/>
            <a:ext cx="4582048" cy="121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04</a:t>
            </a:r>
            <a:r>
              <a:rPr lang="en-US" noProof="0" dirty="0"/>
              <a:t>.</a:t>
            </a:r>
            <a:r>
              <a:rPr lang="cs-CZ" noProof="0" dirty="0"/>
              <a:t>11</a:t>
            </a:r>
            <a:r>
              <a:rPr lang="en-US" noProof="0" dirty="0"/>
              <a:t>.2025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/>
              <a:t>TLP:CLEAR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84AD6-46F7-6F5F-2CF1-508B94D4F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26CB4E6-A1D6-2200-AB45-39492DD7A1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10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261AE22-1955-E74D-D3F2-02CA8506347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cs-CZ" dirty="0"/>
              <a:t>Národní úřad pro kybernetickou a informační bezpečnost, TLP:CLEAR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19A6B1D-AB78-B755-EABB-D8CCD0B776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Kde najít </a:t>
            </a:r>
            <a:r>
              <a:rPr lang="cs-CZ">
                <a:solidFill>
                  <a:schemeClr val="bg1"/>
                </a:solidFill>
              </a:rPr>
              <a:t>informace</a:t>
            </a:r>
            <a:r>
              <a:rPr lang="cs-CZ"/>
              <a:t>?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FCC3E01-420C-5D9F-71CB-4E9A884D7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655" indent="-342900">
              <a:spcAft>
                <a:spcPts val="1200"/>
              </a:spcAft>
              <a:buClr>
                <a:srgbClr val="000000"/>
              </a:buClr>
              <a:defRPr/>
            </a:pPr>
            <a:r>
              <a:rPr kumimoji="0" lang="cs-CZ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Obecně:</a:t>
            </a:r>
            <a:endParaRPr kumimoji="0" lang="cs-CZ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Arial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5945" marR="0" lvl="1" indent="-287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NÚKIB Podpůrné materiály (gov.cz)</a:t>
            </a:r>
            <a:endParaRPr lang="cs-CZ" sz="2500" noProof="0" dirty="0">
              <a:solidFill>
                <a:srgbClr val="5B9BD5"/>
              </a:solidFill>
              <a:sym typeface="Arial"/>
            </a:endParaRPr>
          </a:p>
          <a:p>
            <a:pPr marL="271190" indent="-342900">
              <a:spcAft>
                <a:spcPts val="1200"/>
              </a:spcAft>
              <a:buClr>
                <a:srgbClr val="000000"/>
              </a:buClr>
              <a:defRPr/>
            </a:pPr>
            <a:r>
              <a:rPr kumimoji="0" lang="cs-CZ" sz="2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Arial"/>
              </a:rPr>
              <a:t>Ke cloud computingu:</a:t>
            </a:r>
          </a:p>
          <a:p>
            <a:pPr marL="575945" marR="0" lvl="1" indent="-287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NÚKIB - Materiály k regulaci cloud computingu (gov.cz)</a:t>
            </a:r>
            <a:endParaRPr kumimoji="0" lang="cs-CZ" sz="25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sym typeface="Arial"/>
            </a:endParaRPr>
          </a:p>
          <a:p>
            <a:pPr marL="287655" marR="0" lvl="0" indent="-287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Nejčastější dotazy: </a:t>
            </a:r>
          </a:p>
          <a:p>
            <a:pPr marL="575945" marR="0" lvl="1" indent="-287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NÚKIB - FAQ (gov.cz)</a:t>
            </a:r>
            <a:endParaRPr kumimoji="0" lang="cs-CZ" sz="25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sym typeface="Arial"/>
            </a:endParaRPr>
          </a:p>
          <a:p>
            <a:pPr marL="287655" marR="0" lvl="0" indent="-287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Služby, které trvale ukládají data mimo EU a ESVO – Úřední deska NÚKIB </a:t>
            </a:r>
          </a:p>
          <a:p>
            <a:pPr marL="575945" marR="0" lvl="1" indent="-287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NÚKIB - Cloud </a:t>
            </a:r>
            <a:r>
              <a:rPr kumimoji="0" lang="cs-CZ" sz="2500" b="0" i="0" u="none" strike="noStrike" kern="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computing</a:t>
            </a: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výjimky z uložení dat (gov.cz)</a:t>
            </a:r>
            <a:endParaRPr kumimoji="0" lang="cs-CZ" sz="25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sym typeface="Arial"/>
            </a:endParaRPr>
          </a:p>
          <a:p>
            <a:pPr marL="287655" marR="0" lvl="0" indent="-28765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Výhledově přesun na </a:t>
            </a:r>
            <a:r>
              <a:rPr kumimoji="0" lang="cs-CZ" sz="2500" b="0" i="0" u="none" strike="noStrike" kern="0" cap="none" spc="0" normalizeH="0" baseline="0" noProof="0" dirty="0">
                <a:ln>
                  <a:noFill/>
                </a:ln>
                <a:solidFill>
                  <a:srgbClr val="07070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6"/>
              </a:rPr>
              <a:t>Portál NÚKIB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4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8381D17-4ED9-E0DD-C6C8-5791AB6E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Děkujeme 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E39FB015-3C1B-978A-0D3B-EC9DF736D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Prostor pro vaše dotazy</a:t>
            </a:r>
          </a:p>
        </p:txBody>
      </p:sp>
      <p:sp>
        <p:nvSpPr>
          <p:cNvPr id="2" name="Nadpis 4">
            <a:extLst>
              <a:ext uri="{FF2B5EF4-FFF2-40B4-BE49-F238E27FC236}">
                <a16:creationId xmlns:a16="http://schemas.microsoft.com/office/drawing/2014/main" id="{A37F5BB5-A241-A29D-8129-7B885767396B}"/>
              </a:ext>
            </a:extLst>
          </p:cNvPr>
          <p:cNvSpPr txBox="1">
            <a:spLocks/>
          </p:cNvSpPr>
          <p:nvPr/>
        </p:nvSpPr>
        <p:spPr>
          <a:xfrm>
            <a:off x="539400" y="2436196"/>
            <a:ext cx="11113200" cy="8428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0" i="0" kern="1200" cap="all" baseline="0">
                <a:solidFill>
                  <a:schemeClr val="bg1"/>
                </a:solidFill>
                <a:latin typeface="Azeret Mono Medium" pitchFamily="2" charset="0"/>
                <a:ea typeface="+mj-ea"/>
                <a:cs typeface="+mj-cs"/>
              </a:defRPr>
            </a:lvl1pPr>
          </a:lstStyle>
          <a:p>
            <a:r>
              <a:rPr lang="cs-CZ" sz="3000" dirty="0"/>
              <a:t>Cloud hotline</a:t>
            </a: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D5F0884B-D870-AD84-1212-FF5D74ED8371}"/>
              </a:ext>
            </a:extLst>
          </p:cNvPr>
          <p:cNvSpPr txBox="1">
            <a:spLocks/>
          </p:cNvSpPr>
          <p:nvPr/>
        </p:nvSpPr>
        <p:spPr>
          <a:xfrm>
            <a:off x="539400" y="3335914"/>
            <a:ext cx="4349157" cy="4919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067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29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29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429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>
                <a:latin typeface="DM Sans" pitchFamily="2" charset="-18"/>
                <a:hlinkClick r:id="rId2"/>
              </a:rPr>
              <a:t>egc@dia.gov.cz</a:t>
            </a:r>
            <a:endParaRPr lang="cs-CZ" sz="2000">
              <a:latin typeface="DM Sans" pitchFamily="2" charset="-18"/>
            </a:endParaRPr>
          </a:p>
          <a:p>
            <a:endParaRPr lang="cs-CZ" sz="2000">
              <a:latin typeface="DM Sans" pitchFamily="2" charset="-18"/>
            </a:endParaRPr>
          </a:p>
        </p:txBody>
      </p:sp>
      <p:sp>
        <p:nvSpPr>
          <p:cNvPr id="8" name="Zástupný text 6">
            <a:extLst>
              <a:ext uri="{FF2B5EF4-FFF2-40B4-BE49-F238E27FC236}">
                <a16:creationId xmlns:a16="http://schemas.microsoft.com/office/drawing/2014/main" id="{C7BBAC38-EA91-E6AF-A914-10E191C257CE}"/>
              </a:ext>
            </a:extLst>
          </p:cNvPr>
          <p:cNvSpPr txBox="1">
            <a:spLocks/>
          </p:cNvSpPr>
          <p:nvPr/>
        </p:nvSpPr>
        <p:spPr>
          <a:xfrm>
            <a:off x="6407993" y="3333010"/>
            <a:ext cx="4349157" cy="4919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067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29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29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42925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Font typeface="Wingdings" pitchFamily="2" charset="2"/>
              <a:buNone/>
              <a:tabLst/>
              <a:defRPr sz="16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>
                <a:latin typeface="DM Sans" pitchFamily="2" charset="-18"/>
                <a:hlinkClick r:id="rId2"/>
              </a:rPr>
              <a:t>regulace@nukib.gov.cz</a:t>
            </a:r>
            <a:endParaRPr lang="cs-CZ" sz="2000">
              <a:latin typeface="DM Sans" pitchFamily="2" charset="-18"/>
            </a:endParaRPr>
          </a:p>
          <a:p>
            <a:endParaRPr lang="cs-CZ" sz="2000">
              <a:latin typeface="DM Sans" pitchFamily="2" charset="-18"/>
            </a:endParaRPr>
          </a:p>
        </p:txBody>
      </p:sp>
      <p:pic>
        <p:nvPicPr>
          <p:cNvPr id="9" name="Obrázek 7">
            <a:extLst>
              <a:ext uri="{FF2B5EF4-FFF2-40B4-BE49-F238E27FC236}">
                <a16:creationId xmlns:a16="http://schemas.microsoft.com/office/drawing/2014/main" id="{7E71B1B1-2E31-5698-5D62-2BBCA40B30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34" b="89404" l="4361" r="95940">
                        <a14:foregroundMark x1="4361" y1="52980" x2="4361" y2="52980"/>
                        <a14:foregroundMark x1="21504" y1="45695" x2="21504" y2="45695"/>
                        <a14:foregroundMark x1="38797" y1="31126" x2="38797" y2="31126"/>
                        <a14:foregroundMark x1="56090" y1="40397" x2="56090" y2="40397"/>
                        <a14:foregroundMark x1="85564" y1="40397" x2="85564" y2="40397"/>
                        <a14:foregroundMark x1="89774" y1="38411" x2="89774" y2="38411"/>
                        <a14:foregroundMark x1="92632" y1="50993" x2="92632" y2="50993"/>
                        <a14:foregroundMark x1="95940" y1="50993" x2="95940" y2="50993"/>
                        <a14:foregroundMark x1="69173" y1="49007" x2="69173" y2="49007"/>
                        <a14:foregroundMark x1="69173" y1="47682" x2="69173" y2="47682"/>
                        <a14:foregroundMark x1="65865" y1="47682" x2="65865" y2="47682"/>
                        <a14:foregroundMark x1="64662" y1="47682" x2="64662" y2="47682"/>
                        <a14:foregroundMark x1="64662" y1="35099" x2="64662" y2="35099"/>
                        <a14:foregroundMark x1="63910" y1="31126" x2="63910" y2="31126"/>
                        <a14:foregroundMark x1="68722" y1="27815" x2="68722" y2="27815"/>
                        <a14:foregroundMark x1="71278" y1="67550" x2="71278" y2="67550"/>
                        <a14:foregroundMark x1="67519" y1="74834" x2="67519" y2="74834"/>
                        <a14:foregroundMark x1="54887" y1="60265" x2="54887" y2="60265"/>
                        <a14:foregroundMark x1="54887" y1="43709" x2="54887" y2="43709"/>
                        <a14:foregroundMark x1="44211" y1="38411" x2="44211" y2="38411"/>
                        <a14:foregroundMark x1="44211" y1="36424" x2="44211" y2="36424"/>
                        <a14:foregroundMark x1="44962" y1="33113" x2="44962" y2="33113"/>
                        <a14:foregroundMark x1="38346" y1="50993" x2="38346" y2="50993"/>
                        <a14:foregroundMark x1="44211" y1="67550" x2="44211" y2="67550"/>
                        <a14:foregroundMark x1="42556" y1="43709" x2="42556" y2="43709"/>
                        <a14:foregroundMark x1="29774" y1="54967" x2="29774" y2="54967"/>
                        <a14:foregroundMark x1="29774" y1="33113" x2="29774" y2="33113"/>
                        <a14:foregroundMark x1="21203" y1="52980" x2="21203" y2="52980"/>
                        <a14:foregroundMark x1="21955" y1="35099" x2="21955" y2="35099"/>
                        <a14:foregroundMark x1="24060" y1="72848" x2="24060" y2="72848"/>
                        <a14:foregroundMark x1="28571" y1="70861" x2="28571" y2="70861"/>
                        <a14:foregroundMark x1="27368" y1="13245" x2="27368" y2="13245"/>
                        <a14:foregroundMark x1="24060" y1="13245" x2="24060" y2="13245"/>
                        <a14:foregroundMark x1="6316" y1="47682" x2="6316" y2="47682"/>
                        <a14:foregroundMark x1="6316" y1="43709" x2="6316" y2="43709"/>
                        <a14:foregroundMark x1="12932" y1="70861" x2="12932" y2="70861"/>
                        <a14:foregroundMark x1="12481" y1="36424" x2="12481" y2="36424"/>
                        <a14:foregroundMark x1="12180" y1="36424" x2="12180" y2="36424"/>
                        <a14:foregroundMark x1="12180" y1="52980" x2="12180" y2="52980"/>
                        <a14:foregroundMark x1="4812" y1="72848" x2="4812" y2="728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2748" y="5779492"/>
            <a:ext cx="3010451" cy="6835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0515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61898E3B-C22A-D0BF-E9E4-6A0585621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9B5974F8-4EF9-2633-72D0-6CE9363748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92897" y="6240911"/>
            <a:ext cx="864141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noProof="0" smtClean="0"/>
              <a:t>2</a:t>
            </a:fld>
            <a:endParaRPr lang="en-US" noProof="0"/>
          </a:p>
        </p:txBody>
      </p:sp>
      <p:sp>
        <p:nvSpPr>
          <p:cNvPr id="140" name="Google Shape;140;p5">
            <a:extLst>
              <a:ext uri="{FF2B5EF4-FFF2-40B4-BE49-F238E27FC236}">
                <a16:creationId xmlns:a16="http://schemas.microsoft.com/office/drawing/2014/main" id="{5EFD3BBB-6770-D572-A4CD-CC622CA57EA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Národní úřad pro kybernetickou a informační bezpečnost, </a:t>
            </a:r>
            <a:r>
              <a:rPr lang="en-US" noProof="0" dirty="0"/>
              <a:t>TLP:CLEAR</a:t>
            </a:r>
          </a:p>
        </p:txBody>
      </p:sp>
      <p:sp>
        <p:nvSpPr>
          <p:cNvPr id="141" name="Google Shape;141;p5">
            <a:extLst>
              <a:ext uri="{FF2B5EF4-FFF2-40B4-BE49-F238E27FC236}">
                <a16:creationId xmlns:a16="http://schemas.microsoft.com/office/drawing/2014/main" id="{26BC85F2-8E73-97E2-6307-1BCAB3BE362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4963" y="144000"/>
            <a:ext cx="9090391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None/>
            </a:pPr>
            <a:r>
              <a:rPr lang="cs-CZ" noProof="0"/>
              <a:t>Požadavky vyhlášky</a:t>
            </a:r>
            <a:endParaRPr lang="en-US" noProof="0"/>
          </a:p>
        </p:txBody>
      </p:sp>
      <p:sp>
        <p:nvSpPr>
          <p:cNvPr id="142" name="Google Shape;142;p5">
            <a:extLst>
              <a:ext uri="{FF2B5EF4-FFF2-40B4-BE49-F238E27FC236}">
                <a16:creationId xmlns:a16="http://schemas.microsoft.com/office/drawing/2014/main" id="{7A7EA0F4-25F9-28C8-9192-4E43BEF5A3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4963" y="1016255"/>
            <a:ext cx="11522075" cy="323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b="1" noProof="0">
                <a:solidFill>
                  <a:srgbClr val="00B0F0"/>
                </a:solidFill>
              </a:rPr>
              <a:t>Požadavky na způsobilost poskytovatele</a:t>
            </a:r>
            <a:endParaRPr lang="en-US" b="1" noProof="0">
              <a:solidFill>
                <a:srgbClr val="00B0F0"/>
              </a:solidFill>
            </a:endParaRPr>
          </a:p>
          <a:p>
            <a:pPr>
              <a:buSzPts val="2200"/>
            </a:pPr>
            <a:r>
              <a:rPr lang="cs-CZ"/>
              <a:t>Sídlo nebo bydliště poskytovatele v členském státu EU nebo určený zástupce v členském státu EU</a:t>
            </a:r>
          </a:p>
          <a:p>
            <a:pPr>
              <a:buSzPts val="2200"/>
            </a:pPr>
            <a:r>
              <a:rPr lang="cs-CZ" noProof="0"/>
              <a:t>„Bezúhonnost“ poskytovatele</a:t>
            </a:r>
            <a:endParaRPr lang="en-US" noProof="0"/>
          </a:p>
          <a:p>
            <a:pPr marL="0" indent="0">
              <a:buSzPts val="2200"/>
              <a:buNone/>
            </a:pPr>
            <a:endParaRPr lang="cs-CZ"/>
          </a:p>
          <a:p>
            <a:pPr marL="0" indent="0">
              <a:buSzPts val="2200"/>
              <a:buNone/>
            </a:pPr>
            <a:endParaRPr lang="cs-CZ"/>
          </a:p>
          <a:p>
            <a:pPr marL="0" indent="0">
              <a:buSzPts val="2200"/>
              <a:buNone/>
            </a:pPr>
            <a:endParaRPr lang="en-US"/>
          </a:p>
          <a:p>
            <a:pPr marL="0" indent="0">
              <a:buSzPts val="2200"/>
              <a:buNone/>
            </a:pPr>
            <a:r>
              <a:rPr lang="cs-CZ" b="1">
                <a:solidFill>
                  <a:srgbClr val="00B0F0"/>
                </a:solidFill>
              </a:rPr>
              <a:t>Požadavky na zapisované služby cloud computingu</a:t>
            </a:r>
            <a:endParaRPr lang="en-US" b="1">
              <a:solidFill>
                <a:srgbClr val="00B0F0"/>
              </a:solidFill>
            </a:endParaRPr>
          </a:p>
        </p:txBody>
      </p:sp>
      <p:sp>
        <p:nvSpPr>
          <p:cNvPr id="2" name="Google Shape;142;p5">
            <a:extLst>
              <a:ext uri="{FF2B5EF4-FFF2-40B4-BE49-F238E27FC236}">
                <a16:creationId xmlns:a16="http://schemas.microsoft.com/office/drawing/2014/main" id="{8183B31A-0229-B2EF-6EF8-3D5315C5C3F9}"/>
              </a:ext>
            </a:extLst>
          </p:cNvPr>
          <p:cNvSpPr txBox="1">
            <a:spLocks/>
          </p:cNvSpPr>
          <p:nvPr/>
        </p:nvSpPr>
        <p:spPr>
          <a:xfrm>
            <a:off x="334962" y="3755706"/>
            <a:ext cx="11522075" cy="15646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2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indent="-360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20000" marR="0" lvl="1" indent="-360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2pPr>
            <a:lvl3pPr marL="1080000" marR="0" lvl="2" indent="-360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3pPr>
            <a:lvl4pPr marL="1440000" marR="0" lvl="3" indent="-360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4pPr>
            <a:lvl5pPr marL="1800000" marR="0" lvl="4" indent="-3600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defRPr sz="2000" b="0" i="0" u="none" strike="noStrike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Ubuntu"/>
              </a:defRPr>
            </a:lvl5pPr>
            <a:lvl6pPr marL="2743200" marR="0" lvl="5" indent="-457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■"/>
              <a:defRPr sz="36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457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●"/>
              <a:defRPr sz="36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457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○"/>
              <a:defRPr sz="36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457200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Char char="■"/>
              <a:defRPr sz="3600" b="0" i="0" u="none" strike="noStrike" cap="non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457200" indent="-457200">
              <a:buSzPts val="2200"/>
              <a:buFont typeface="+mj-lt"/>
              <a:buAutoNum type="arabicPeriod"/>
            </a:pPr>
            <a:r>
              <a:rPr lang="cs-CZ" sz="2000">
                <a:solidFill>
                  <a:srgbClr val="00B0F0"/>
                </a:solidFill>
              </a:rPr>
              <a:t>Místo zpracování a uložení dat</a:t>
            </a:r>
          </a:p>
          <a:p>
            <a:pPr marL="457200" indent="-457200">
              <a:buSzPts val="2200"/>
              <a:buFont typeface="+mj-lt"/>
              <a:buAutoNum type="arabicPeriod"/>
            </a:pPr>
            <a:r>
              <a:rPr lang="cs-CZ" sz="2000">
                <a:solidFill>
                  <a:srgbClr val="00B0F0"/>
                </a:solidFill>
              </a:rPr>
              <a:t>Žádosti o zpřístupnění a předání dat</a:t>
            </a:r>
          </a:p>
          <a:p>
            <a:pPr marL="457200" indent="-457200">
              <a:buSzPts val="2200"/>
              <a:buFont typeface="+mj-lt"/>
              <a:buAutoNum type="arabicPeriod"/>
            </a:pPr>
            <a:r>
              <a:rPr lang="cs-CZ" sz="2000">
                <a:solidFill>
                  <a:srgbClr val="00B0F0"/>
                </a:solidFill>
              </a:rPr>
              <a:t>Oprávnění k provedení kontroly</a:t>
            </a:r>
          </a:p>
          <a:p>
            <a:pPr marL="457200" indent="-457200">
              <a:buSzPts val="2200"/>
              <a:buFont typeface="+mj-lt"/>
              <a:buAutoNum type="arabicPeriod"/>
            </a:pPr>
            <a:endParaRPr lang="cs-CZ" sz="2000">
              <a:solidFill>
                <a:srgbClr val="00B0F0"/>
              </a:solidFill>
            </a:endParaRPr>
          </a:p>
          <a:p>
            <a:pPr marL="457200" indent="-457200">
              <a:buSzPts val="2200"/>
              <a:buFont typeface="+mj-lt"/>
              <a:buAutoNum type="arabicPeriod"/>
            </a:pPr>
            <a:r>
              <a:rPr lang="cs-CZ" sz="2000">
                <a:solidFill>
                  <a:srgbClr val="00B0F0"/>
                </a:solidFill>
              </a:rPr>
              <a:t>Zajištění poskytování služby CC</a:t>
            </a:r>
          </a:p>
          <a:p>
            <a:pPr marL="457200" indent="-457200">
              <a:buSzPts val="2200"/>
              <a:buFont typeface="+mj-lt"/>
              <a:buAutoNum type="arabicPeriod"/>
            </a:pPr>
            <a:r>
              <a:rPr lang="cs-CZ" sz="2000">
                <a:solidFill>
                  <a:srgbClr val="00B0F0"/>
                </a:solidFill>
              </a:rPr>
              <a:t>Nakládání s daty</a:t>
            </a:r>
          </a:p>
          <a:p>
            <a:pPr marL="457200" indent="-457200">
              <a:buSzPts val="2200"/>
              <a:buFont typeface="+mj-lt"/>
              <a:buAutoNum type="arabicPeriod"/>
            </a:pPr>
            <a:r>
              <a:rPr lang="cs-CZ" sz="2000">
                <a:solidFill>
                  <a:srgbClr val="00B0F0"/>
                </a:solidFill>
              </a:rPr>
              <a:t>Certifikace</a:t>
            </a:r>
          </a:p>
          <a:p>
            <a:pPr marL="457200" indent="-457200">
              <a:buSzPts val="2200"/>
              <a:buFont typeface="+mj-lt"/>
              <a:buAutoNum type="arabicPeriod"/>
            </a:pPr>
            <a:r>
              <a:rPr lang="cs-CZ" sz="2000">
                <a:solidFill>
                  <a:srgbClr val="00B0F0"/>
                </a:solidFill>
              </a:rPr>
              <a:t>Kybernetické bezpečnostní události a incidenty</a:t>
            </a:r>
          </a:p>
          <a:p>
            <a:pPr marL="457200" indent="-457200">
              <a:buSzPts val="2200"/>
              <a:buFont typeface="+mj-lt"/>
              <a:buAutoNum type="arabicPeriod"/>
            </a:pPr>
            <a:r>
              <a:rPr lang="cs-CZ" sz="2000">
                <a:solidFill>
                  <a:srgbClr val="00B0F0"/>
                </a:solidFill>
              </a:rPr>
              <a:t>Testování služby CC</a:t>
            </a:r>
          </a:p>
          <a:p>
            <a:pPr marL="457200" indent="-457200">
              <a:buSzPts val="2200"/>
              <a:buFont typeface="+mj-lt"/>
              <a:buAutoNum type="arabicPeriod"/>
            </a:pPr>
            <a:r>
              <a:rPr lang="cs-CZ" sz="2000">
                <a:solidFill>
                  <a:srgbClr val="00B0F0"/>
                </a:solidFill>
              </a:rPr>
              <a:t>Připojení do výměnného uzlu internetu (IXP)</a:t>
            </a:r>
            <a:endParaRPr lang="en-US" sz="2000">
              <a:solidFill>
                <a:srgbClr val="00B0F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617991A-FAEB-D36C-FF3A-DEB25EE5CE28}"/>
              </a:ext>
            </a:extLst>
          </p:cNvPr>
          <p:cNvSpPr txBox="1"/>
          <p:nvPr/>
        </p:nvSpPr>
        <p:spPr>
          <a:xfrm>
            <a:off x="334961" y="4675775"/>
            <a:ext cx="46730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strike="sngStrike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cs-CZ" sz="240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</a:t>
            </a:r>
            <a:r>
              <a:rPr lang="cs-CZ" sz="2000" strike="sngStrike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Úrovně dostupnosti (SLA)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08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A654C7CF-E14B-E7C2-BA2B-4530E910F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2E263EDA-3173-0BAC-790A-96447060420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92897" y="6240911"/>
            <a:ext cx="864141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noProof="0" smtClean="0"/>
              <a:t>3</a:t>
            </a:fld>
            <a:endParaRPr lang="cs-CZ" noProof="0"/>
          </a:p>
        </p:txBody>
      </p:sp>
      <p:sp>
        <p:nvSpPr>
          <p:cNvPr id="140" name="Google Shape;140;p5">
            <a:extLst>
              <a:ext uri="{FF2B5EF4-FFF2-40B4-BE49-F238E27FC236}">
                <a16:creationId xmlns:a16="http://schemas.microsoft.com/office/drawing/2014/main" id="{502ACA7E-DFC9-1CDB-50A6-111779AB346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Národní úřad pro kybernetickou a informační bezpečnost, TLP:CLEAR</a:t>
            </a:r>
          </a:p>
        </p:txBody>
      </p:sp>
      <p:sp>
        <p:nvSpPr>
          <p:cNvPr id="141" name="Google Shape;141;p5">
            <a:extLst>
              <a:ext uri="{FF2B5EF4-FFF2-40B4-BE49-F238E27FC236}">
                <a16:creationId xmlns:a16="http://schemas.microsoft.com/office/drawing/2014/main" id="{1027BDD6-A1CA-1382-84E8-E192C94B7EF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4963" y="144000"/>
            <a:ext cx="9692957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None/>
            </a:pPr>
            <a:r>
              <a:rPr lang="cs-CZ" sz="3200" noProof="0"/>
              <a:t>Požadavky na poskytovatele</a:t>
            </a:r>
          </a:p>
        </p:txBody>
      </p:sp>
      <p:sp>
        <p:nvSpPr>
          <p:cNvPr id="142" name="Google Shape;142;p5">
            <a:extLst>
              <a:ext uri="{FF2B5EF4-FFF2-40B4-BE49-F238E27FC236}">
                <a16:creationId xmlns:a16="http://schemas.microsoft.com/office/drawing/2014/main" id="{EBEB87A4-6A30-CE5E-5B21-18327302F1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4963" y="1016255"/>
            <a:ext cx="11522075" cy="3220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b="1" noProof="0">
                <a:solidFill>
                  <a:srgbClr val="00B0F0"/>
                </a:solidFill>
              </a:rPr>
              <a:t>Sídlo nebo bydliště v členském státu EU nebo určený zástupce v členském státu EU</a:t>
            </a:r>
          </a:p>
          <a:p>
            <a:pPr>
              <a:buSzPts val="2200"/>
            </a:pPr>
            <a:r>
              <a:rPr lang="cs-CZ" noProof="0"/>
              <a:t>Znění požadavku beze změny</a:t>
            </a:r>
          </a:p>
          <a:p>
            <a:pPr>
              <a:buSzPts val="2200"/>
            </a:pPr>
            <a:endParaRPr lang="cs-CZ" noProof="0"/>
          </a:p>
          <a:p>
            <a:pPr marL="0" indent="0">
              <a:buSzPts val="2200"/>
              <a:buNone/>
            </a:pPr>
            <a:r>
              <a:rPr lang="cs-CZ" b="1" noProof="0">
                <a:solidFill>
                  <a:srgbClr val="00B0F0"/>
                </a:solidFill>
              </a:rPr>
              <a:t>„Bezúhonnost“ poskytovatele</a:t>
            </a:r>
          </a:p>
          <a:p>
            <a:pPr>
              <a:buSzPts val="2200"/>
            </a:pPr>
            <a:r>
              <a:rPr lang="cs-CZ" noProof="0">
                <a:solidFill>
                  <a:schemeClr val="tx1"/>
                </a:solidFill>
              </a:rPr>
              <a:t>Nový výčet přestupků – vázaný na </a:t>
            </a:r>
            <a:r>
              <a:rPr lang="cs-CZ" noProof="0" err="1">
                <a:solidFill>
                  <a:schemeClr val="tx1"/>
                </a:solidFill>
              </a:rPr>
              <a:t>nZKB</a:t>
            </a:r>
            <a:endParaRPr lang="cs-CZ" noProof="0">
              <a:solidFill>
                <a:schemeClr val="tx1"/>
              </a:solidFill>
            </a:endParaRPr>
          </a:p>
          <a:p>
            <a:pPr>
              <a:buSzPts val="2200"/>
            </a:pPr>
            <a:r>
              <a:rPr lang="cs-CZ" noProof="0">
                <a:solidFill>
                  <a:schemeClr val="tx1"/>
                </a:solidFill>
              </a:rPr>
              <a:t>Nově podmínka recidivy</a:t>
            </a:r>
          </a:p>
          <a:p>
            <a:pPr marL="0" indent="0">
              <a:buSzPts val="2200"/>
              <a:buNone/>
            </a:pPr>
            <a:endParaRPr lang="cs-CZ" b="1" noProof="0">
              <a:solidFill>
                <a:schemeClr val="tx1"/>
              </a:solidFill>
            </a:endParaRPr>
          </a:p>
          <a:p>
            <a:pPr marL="0" indent="0">
              <a:buSzPts val="2200"/>
              <a:buNone/>
            </a:pPr>
            <a:r>
              <a:rPr lang="cs-CZ" b="1" noProof="0">
                <a:solidFill>
                  <a:srgbClr val="00B0F0"/>
                </a:solidFill>
              </a:rPr>
              <a:t>Umístění v nové vyhlášce</a:t>
            </a:r>
          </a:p>
          <a:p>
            <a:pPr>
              <a:buSzPts val="2200"/>
            </a:pPr>
            <a:endParaRPr lang="cs-CZ" noProof="0">
              <a:solidFill>
                <a:schemeClr val="tx1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255E895-7AA9-4DBF-0382-221D9196E378}"/>
              </a:ext>
            </a:extLst>
          </p:cNvPr>
          <p:cNvSpPr txBox="1"/>
          <p:nvPr/>
        </p:nvSpPr>
        <p:spPr>
          <a:xfrm>
            <a:off x="334962" y="4236720"/>
            <a:ext cx="5120957" cy="40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noProof="0">
                <a:solidFill>
                  <a:srgbClr val="FFC000"/>
                </a:solidFill>
              </a:rPr>
              <a:t>Příloha č. 1			</a:t>
            </a:r>
            <a:endParaRPr lang="cs-CZ" sz="1600" noProof="0">
              <a:solidFill>
                <a:srgbClr val="00B0F0"/>
              </a:solidFill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519EC0F7-FEC8-9559-E2D7-0397E9B24325}"/>
              </a:ext>
            </a:extLst>
          </p:cNvPr>
          <p:cNvCxnSpPr>
            <a:cxnSpLocks/>
          </p:cNvCxnSpPr>
          <p:nvPr/>
        </p:nvCxnSpPr>
        <p:spPr>
          <a:xfrm>
            <a:off x="1950720" y="5077205"/>
            <a:ext cx="1178560" cy="0"/>
          </a:xfrm>
          <a:prstGeom prst="straightConnector1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Grafický objekt 7" descr="Seznam se souvislou výplní">
            <a:extLst>
              <a:ext uri="{FF2B5EF4-FFF2-40B4-BE49-F238E27FC236}">
                <a16:creationId xmlns:a16="http://schemas.microsoft.com/office/drawing/2014/main" id="{4814BA0B-8481-EF9A-A310-7E053E8BA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492" y="4640579"/>
            <a:ext cx="914400" cy="9144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D3393B0-05C0-C2AE-F70F-1A5EAAA049B1}"/>
              </a:ext>
            </a:extLst>
          </p:cNvPr>
          <p:cNvSpPr txBox="1"/>
          <p:nvPr/>
        </p:nvSpPr>
        <p:spPr>
          <a:xfrm>
            <a:off x="3680636" y="4775276"/>
            <a:ext cx="194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noProof="0">
                <a:solidFill>
                  <a:srgbClr val="00B0F0"/>
                </a:solidFill>
              </a:rPr>
              <a:t>§ 3</a:t>
            </a:r>
            <a:endParaRPr lang="cs-CZ" sz="2800" noProof="0"/>
          </a:p>
        </p:txBody>
      </p:sp>
    </p:spTree>
    <p:extLst>
      <p:ext uri="{BB962C8B-B14F-4D97-AF65-F5344CB8AC3E}">
        <p14:creationId xmlns:p14="http://schemas.microsoft.com/office/powerpoint/2010/main" val="408528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4991705E-2247-EAA6-B8BF-31B4DE91A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4BC17C4C-8CB2-4C42-E02C-DEC0DB89A80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92897" y="6240911"/>
            <a:ext cx="864141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noProof="0" smtClean="0"/>
              <a:t>4</a:t>
            </a:fld>
            <a:endParaRPr lang="en-US" noProof="0"/>
          </a:p>
        </p:txBody>
      </p:sp>
      <p:sp>
        <p:nvSpPr>
          <p:cNvPr id="140" name="Google Shape;140;p5">
            <a:extLst>
              <a:ext uri="{FF2B5EF4-FFF2-40B4-BE49-F238E27FC236}">
                <a16:creationId xmlns:a16="http://schemas.microsoft.com/office/drawing/2014/main" id="{8A2839DA-8181-4AC0-19F1-8834776F65D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Národní</a:t>
            </a:r>
            <a:r>
              <a:rPr lang="en-US" noProof="0" dirty="0"/>
              <a:t> </a:t>
            </a:r>
            <a:r>
              <a:rPr lang="en-US" noProof="0" dirty="0" err="1"/>
              <a:t>úřad</a:t>
            </a:r>
            <a:r>
              <a:rPr lang="en-US" noProof="0" dirty="0"/>
              <a:t> pro </a:t>
            </a:r>
            <a:r>
              <a:rPr lang="en-US" noProof="0" dirty="0" err="1"/>
              <a:t>kybernetickou</a:t>
            </a:r>
            <a:r>
              <a:rPr lang="en-US" noProof="0" dirty="0"/>
              <a:t> a </a:t>
            </a:r>
            <a:r>
              <a:rPr lang="en-US" noProof="0" dirty="0" err="1"/>
              <a:t>informační</a:t>
            </a:r>
            <a:r>
              <a:rPr lang="en-US" noProof="0" dirty="0"/>
              <a:t> </a:t>
            </a:r>
            <a:r>
              <a:rPr lang="en-US" noProof="0" dirty="0" err="1"/>
              <a:t>bezpečnost</a:t>
            </a:r>
            <a:r>
              <a:rPr lang="en-US" noProof="0" dirty="0"/>
              <a:t>, TLP:CLEAR</a:t>
            </a:r>
          </a:p>
        </p:txBody>
      </p:sp>
      <p:sp>
        <p:nvSpPr>
          <p:cNvPr id="141" name="Google Shape;141;p5">
            <a:extLst>
              <a:ext uri="{FF2B5EF4-FFF2-40B4-BE49-F238E27FC236}">
                <a16:creationId xmlns:a16="http://schemas.microsoft.com/office/drawing/2014/main" id="{349F5237-B6B6-345D-464D-92D4B227885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4963" y="144000"/>
            <a:ext cx="9692957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None/>
            </a:pPr>
            <a:r>
              <a:rPr lang="cs-CZ" sz="3200" noProof="0"/>
              <a:t>Požadavky na službu cloud computingu</a:t>
            </a:r>
          </a:p>
        </p:txBody>
      </p:sp>
      <p:sp>
        <p:nvSpPr>
          <p:cNvPr id="142" name="Google Shape;142;p5">
            <a:extLst>
              <a:ext uri="{FF2B5EF4-FFF2-40B4-BE49-F238E27FC236}">
                <a16:creationId xmlns:a16="http://schemas.microsoft.com/office/drawing/2014/main" id="{BEED193A-80F9-405B-D878-67AC40C225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4963" y="1016255"/>
            <a:ext cx="11522075" cy="464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b="1" noProof="0">
                <a:solidFill>
                  <a:srgbClr val="00B0F0"/>
                </a:solidFill>
              </a:rPr>
              <a:t>Zrušení některých požadavků</a:t>
            </a:r>
          </a:p>
          <a:p>
            <a:pPr>
              <a:buSzPts val="2200"/>
            </a:pPr>
            <a:r>
              <a:rPr lang="cs-CZ" sz="2000" b="1" noProof="0"/>
              <a:t>Řádek 4 (úrovně dostupnosti – SLA)</a:t>
            </a:r>
            <a:endParaRPr lang="en-US" sz="2000" b="1" noProof="0"/>
          </a:p>
          <a:p>
            <a:pPr lvl="1">
              <a:buSzPts val="2200"/>
            </a:pPr>
            <a:r>
              <a:rPr lang="en-US" sz="1800" i="1" err="1"/>
              <a:t>Poskytovatel</a:t>
            </a:r>
            <a:r>
              <a:rPr lang="en-US" sz="1800" i="1"/>
              <a:t> je </a:t>
            </a:r>
            <a:r>
              <a:rPr lang="en-US" sz="1800" i="1" err="1"/>
              <a:t>schopen</a:t>
            </a:r>
            <a:r>
              <a:rPr lang="en-US" sz="1800" i="1"/>
              <a:t> </a:t>
            </a:r>
            <a:r>
              <a:rPr lang="en-US" sz="1800" i="1" err="1"/>
              <a:t>zajišťovat</a:t>
            </a:r>
            <a:r>
              <a:rPr lang="en-US" sz="1800" i="1"/>
              <a:t> </a:t>
            </a:r>
            <a:r>
              <a:rPr lang="en-US" sz="1800" i="1" err="1"/>
              <a:t>dostupnost</a:t>
            </a:r>
            <a:r>
              <a:rPr lang="en-US" sz="1800" i="1"/>
              <a:t> </a:t>
            </a:r>
            <a:r>
              <a:rPr lang="en-US" sz="1800" i="1" err="1"/>
              <a:t>služby</a:t>
            </a:r>
            <a:r>
              <a:rPr lang="en-US" sz="1800" i="1"/>
              <a:t> cloud computingu s </a:t>
            </a:r>
            <a:r>
              <a:rPr lang="en-US" sz="1800" i="1" err="1"/>
              <a:t>nepřetržitou</a:t>
            </a:r>
            <a:r>
              <a:rPr lang="en-US" sz="1800" i="1"/>
              <a:t> </a:t>
            </a:r>
            <a:r>
              <a:rPr lang="en-US" sz="1800" i="1" err="1"/>
              <a:t>provozní</a:t>
            </a:r>
            <a:r>
              <a:rPr lang="en-US" sz="1800" i="1"/>
              <a:t> </a:t>
            </a:r>
            <a:r>
              <a:rPr lang="en-US" sz="1800" i="1" err="1"/>
              <a:t>dobou</a:t>
            </a:r>
            <a:r>
              <a:rPr lang="en-US" sz="1800" i="1"/>
              <a:t> </a:t>
            </a:r>
            <a:r>
              <a:rPr lang="en-US" sz="1800" i="1" err="1"/>
              <a:t>alespoň</a:t>
            </a:r>
            <a:r>
              <a:rPr lang="en-US" sz="1800" i="1"/>
              <a:t> v </a:t>
            </a:r>
            <a:r>
              <a:rPr lang="en-US" sz="1800" i="1" err="1"/>
              <a:t>uvedených</a:t>
            </a:r>
            <a:r>
              <a:rPr lang="en-US" sz="1800" i="1"/>
              <a:t> </a:t>
            </a:r>
            <a:r>
              <a:rPr lang="en-US" sz="1800" i="1" err="1"/>
              <a:t>úrovních</a:t>
            </a:r>
            <a:r>
              <a:rPr lang="en-US" sz="1800" i="1"/>
              <a:t> </a:t>
            </a:r>
            <a:r>
              <a:rPr lang="en-US" sz="1800" i="1" err="1"/>
              <a:t>vyhodnocované</a:t>
            </a:r>
            <a:r>
              <a:rPr lang="en-US" sz="1800" i="1"/>
              <a:t> </a:t>
            </a:r>
            <a:r>
              <a:rPr lang="en-US" sz="1800" i="1" err="1"/>
              <a:t>na</a:t>
            </a:r>
            <a:r>
              <a:rPr lang="en-US" sz="1800" i="1"/>
              <a:t> </a:t>
            </a:r>
            <a:r>
              <a:rPr lang="en-US" sz="1800" i="1" err="1"/>
              <a:t>měsíční</a:t>
            </a:r>
            <a:r>
              <a:rPr lang="en-US" sz="1800" i="1"/>
              <a:t> </a:t>
            </a:r>
            <a:r>
              <a:rPr lang="en-US" sz="1800" i="1" err="1"/>
              <a:t>bázi</a:t>
            </a:r>
            <a:r>
              <a:rPr lang="en-US" sz="1800" i="1"/>
              <a:t> </a:t>
            </a:r>
            <a:r>
              <a:rPr lang="en-US" sz="1800" i="1" err="1"/>
              <a:t>včetně</a:t>
            </a:r>
            <a:r>
              <a:rPr lang="en-US" sz="1800" i="1"/>
              <a:t> </a:t>
            </a:r>
            <a:r>
              <a:rPr lang="en-US" sz="1800" i="1" err="1"/>
              <a:t>časů</a:t>
            </a:r>
            <a:r>
              <a:rPr lang="en-US" sz="1800" i="1"/>
              <a:t> </a:t>
            </a:r>
            <a:r>
              <a:rPr lang="en-US" sz="1800" i="1" err="1"/>
              <a:t>nutných</a:t>
            </a:r>
            <a:r>
              <a:rPr lang="en-US" sz="1800" i="1"/>
              <a:t> pro </a:t>
            </a:r>
            <a:r>
              <a:rPr lang="en-US" sz="1800" i="1" err="1"/>
              <a:t>servisní</a:t>
            </a:r>
            <a:r>
              <a:rPr lang="en-US" sz="1800" i="1"/>
              <a:t> </a:t>
            </a:r>
            <a:r>
              <a:rPr lang="en-US" sz="1800" i="1" err="1"/>
              <a:t>zásahy</a:t>
            </a:r>
            <a:r>
              <a:rPr lang="en-US" sz="1800" i="1"/>
              <a:t>, </a:t>
            </a:r>
            <a:r>
              <a:rPr lang="en-US" sz="1800" i="1" err="1"/>
              <a:t>měřeno</a:t>
            </a:r>
            <a:r>
              <a:rPr lang="en-US" sz="1800" i="1"/>
              <a:t> </a:t>
            </a:r>
            <a:r>
              <a:rPr lang="en-US" sz="1800" i="1" err="1"/>
              <a:t>ve</a:t>
            </a:r>
            <a:r>
              <a:rPr lang="en-US" sz="1800" i="1"/>
              <a:t> </a:t>
            </a:r>
            <a:r>
              <a:rPr lang="en-US" sz="1800" i="1" err="1"/>
              <a:t>výměnném</a:t>
            </a:r>
            <a:r>
              <a:rPr lang="en-US" sz="1800" i="1"/>
              <a:t> </a:t>
            </a:r>
            <a:r>
              <a:rPr lang="en-US" sz="1800" i="1" err="1"/>
              <a:t>uzlu</a:t>
            </a:r>
            <a:r>
              <a:rPr lang="en-US" sz="1800" i="1"/>
              <a:t> </a:t>
            </a:r>
            <a:r>
              <a:rPr lang="en-US" sz="1800" i="1" err="1"/>
              <a:t>internetu</a:t>
            </a:r>
            <a:r>
              <a:rPr lang="en-US" sz="1800" i="1"/>
              <a:t> (IXP) </a:t>
            </a:r>
            <a:r>
              <a:rPr lang="en-US" sz="1800" i="1" err="1"/>
              <a:t>deklarovaném</a:t>
            </a:r>
            <a:r>
              <a:rPr lang="en-US" sz="1800" i="1"/>
              <a:t> </a:t>
            </a:r>
            <a:r>
              <a:rPr lang="en-US" sz="1800" i="1" err="1"/>
              <a:t>poskytovatelem</a:t>
            </a:r>
            <a:r>
              <a:rPr lang="cs-CZ" sz="1800" i="1"/>
              <a:t>.</a:t>
            </a:r>
          </a:p>
          <a:p>
            <a:pPr lvl="1">
              <a:buSzPts val="2200"/>
            </a:pPr>
            <a:endParaRPr lang="cs-CZ" sz="1800" i="1"/>
          </a:p>
          <a:p>
            <a:pPr>
              <a:buSzPts val="2200"/>
            </a:pPr>
            <a:r>
              <a:rPr lang="cs-CZ" sz="2000" b="1"/>
              <a:t>Řádek 7.1 (import a export dat paměťovými médii)</a:t>
            </a:r>
            <a:endParaRPr lang="en-US" sz="2000" b="1"/>
          </a:p>
          <a:p>
            <a:pPr lvl="1">
              <a:buSzPts val="2200"/>
            </a:pPr>
            <a:r>
              <a:rPr lang="cs-CZ" sz="1800" i="1"/>
              <a:t>Poskytovatel umožňuje import či export dat v objemu větším než 2 TB prostřednictvím zaslání šifrovaných paměťových médií.</a:t>
            </a:r>
          </a:p>
          <a:p>
            <a:pPr lvl="1">
              <a:buSzPts val="2200"/>
            </a:pPr>
            <a:endParaRPr lang="cs-CZ" sz="1800" i="1"/>
          </a:p>
          <a:p>
            <a:pPr>
              <a:buSzPts val="2200"/>
            </a:pPr>
            <a:r>
              <a:rPr lang="cs-CZ" sz="2000"/>
              <a:t>Tyto požadavky jsou obsaženy ve vyhlášce o bezpečnostních pravidlech (412/2025 Sb.)</a:t>
            </a:r>
          </a:p>
          <a:p>
            <a:pPr lvl="1">
              <a:buSzPts val="2200"/>
            </a:pPr>
            <a:endParaRPr lang="cs-CZ" sz="1800" i="1"/>
          </a:p>
          <a:p>
            <a:pPr lvl="1">
              <a:buSzPts val="2200"/>
            </a:pPr>
            <a:endParaRPr lang="en-US"/>
          </a:p>
          <a:p>
            <a:pPr marL="360000" lvl="1" indent="0">
              <a:buSzPts val="2200"/>
              <a:buNone/>
            </a:pPr>
            <a:endParaRPr lang="en-US"/>
          </a:p>
          <a:p>
            <a:pPr marL="360000" lvl="1" indent="0">
              <a:buSzPts val="220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3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96263635-15FF-DC70-38AB-2DF63AFD1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6442132C-C820-C26A-C46F-1AB5BE61425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92897" y="6240911"/>
            <a:ext cx="864141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140" name="Google Shape;140;p5">
            <a:extLst>
              <a:ext uri="{FF2B5EF4-FFF2-40B4-BE49-F238E27FC236}">
                <a16:creationId xmlns:a16="http://schemas.microsoft.com/office/drawing/2014/main" id="{6D640905-129B-AAE6-D2A0-B62405E09F6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4963" y="6240911"/>
            <a:ext cx="10577547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noProof="0" dirty="0" err="1"/>
              <a:t>Národní</a:t>
            </a:r>
            <a:r>
              <a:rPr lang="en-US" noProof="0" dirty="0"/>
              <a:t> </a:t>
            </a:r>
            <a:r>
              <a:rPr lang="en-US" noProof="0" dirty="0" err="1"/>
              <a:t>úřad</a:t>
            </a:r>
            <a:r>
              <a:rPr lang="en-US" noProof="0" dirty="0"/>
              <a:t> pro </a:t>
            </a:r>
            <a:r>
              <a:rPr lang="en-US" noProof="0" dirty="0" err="1"/>
              <a:t>kybernetickou</a:t>
            </a:r>
            <a:r>
              <a:rPr lang="en-US" noProof="0" dirty="0"/>
              <a:t> a </a:t>
            </a:r>
            <a:r>
              <a:rPr lang="en-US" noProof="0" dirty="0" err="1"/>
              <a:t>informační</a:t>
            </a:r>
            <a:r>
              <a:rPr lang="en-US" noProof="0" dirty="0"/>
              <a:t> </a:t>
            </a:r>
            <a:r>
              <a:rPr lang="en-US" noProof="0" dirty="0" err="1"/>
              <a:t>bezpečnost</a:t>
            </a:r>
            <a:r>
              <a:rPr lang="en-US" noProof="0" dirty="0"/>
              <a:t>, TLP:CLEAR</a:t>
            </a:r>
          </a:p>
        </p:txBody>
      </p:sp>
      <p:sp>
        <p:nvSpPr>
          <p:cNvPr id="141" name="Google Shape;141;p5">
            <a:extLst>
              <a:ext uri="{FF2B5EF4-FFF2-40B4-BE49-F238E27FC236}">
                <a16:creationId xmlns:a16="http://schemas.microsoft.com/office/drawing/2014/main" id="{3089A4E0-CAD2-A4F2-5BF8-AD15D9F6FF3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4963" y="144000"/>
            <a:ext cx="9692957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None/>
            </a:pPr>
            <a:r>
              <a:rPr lang="en-US" sz="3200" noProof="0" err="1"/>
              <a:t>Požadavky</a:t>
            </a:r>
            <a:r>
              <a:rPr lang="en-US" sz="3200" noProof="0"/>
              <a:t> </a:t>
            </a:r>
            <a:r>
              <a:rPr lang="cs-CZ" sz="3200" noProof="0"/>
              <a:t>na </a:t>
            </a:r>
            <a:r>
              <a:rPr lang="en-US" sz="3200" noProof="0" err="1"/>
              <a:t>služb</a:t>
            </a:r>
            <a:r>
              <a:rPr lang="cs-CZ" sz="3200" noProof="0"/>
              <a:t>u</a:t>
            </a:r>
            <a:r>
              <a:rPr lang="en-US" sz="3200" noProof="0"/>
              <a:t> cloud computingu</a:t>
            </a:r>
          </a:p>
        </p:txBody>
      </p:sp>
      <p:sp>
        <p:nvSpPr>
          <p:cNvPr id="142" name="Google Shape;142;p5">
            <a:extLst>
              <a:ext uri="{FF2B5EF4-FFF2-40B4-BE49-F238E27FC236}">
                <a16:creationId xmlns:a16="http://schemas.microsoft.com/office/drawing/2014/main" id="{B1836F25-DD05-E84A-1301-115850EC9C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4963" y="1016255"/>
            <a:ext cx="11522075" cy="464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b="1" noProof="0">
                <a:solidFill>
                  <a:srgbClr val="00B0F0"/>
                </a:solidFill>
              </a:rPr>
              <a:t>Upřesnění požadavků</a:t>
            </a:r>
            <a:endParaRPr lang="en-US" b="1" noProof="0">
              <a:solidFill>
                <a:srgbClr val="00B0F0"/>
              </a:solidFill>
            </a:endParaRPr>
          </a:p>
          <a:p>
            <a:pPr>
              <a:buSzPts val="2200"/>
            </a:pPr>
            <a:r>
              <a:rPr lang="cs-CZ" sz="2000" b="1"/>
              <a:t>Žádosti o zpřístupnění a předání dat</a:t>
            </a:r>
          </a:p>
          <a:p>
            <a:pPr lvl="1">
              <a:buSzPts val="2200"/>
            </a:pPr>
            <a:r>
              <a:rPr lang="cs-CZ" sz="1800" b="1"/>
              <a:t>Písemný popis povinností vyplývající z právních řádů států odlišných od členských států EU, EHP a států, u kterých nebylo rozhodnuto o udělení tzv. </a:t>
            </a:r>
            <a:r>
              <a:rPr lang="cs-CZ" sz="1800" b="1" err="1"/>
              <a:t>adequacy</a:t>
            </a:r>
            <a:r>
              <a:rPr lang="cs-CZ" sz="1800" b="1"/>
              <a:t> </a:t>
            </a:r>
            <a:r>
              <a:rPr lang="cs-CZ" sz="1800" b="1" err="1"/>
              <a:t>decision</a:t>
            </a:r>
            <a:r>
              <a:rPr lang="cs-CZ" sz="1800" b="1"/>
              <a:t> (rozhodnutí o odpovídající ochraně)</a:t>
            </a:r>
          </a:p>
          <a:p>
            <a:pPr lvl="2">
              <a:buSzPts val="2200"/>
            </a:pPr>
            <a:r>
              <a:rPr lang="cs-CZ" sz="1800"/>
              <a:t>Zejména </a:t>
            </a:r>
            <a:r>
              <a:rPr lang="cs-CZ" sz="1800" i="1"/>
              <a:t>„[…] poskytovatel provede popis povinností obsahující informace o tom, který cizozemský orgán veřejné moci […] může žádat o zpřístupnění a předání dat, za jakých podmínek může tento orgán žádat o zpřístupnění a předání dat a na jak dlouho, na jaká data se daná povinnost vztahuje (provozní, zákaznická) a zda je možné žádost o zpřístupnění nebo předání dat přezkoumat nezávislým soudem.“</a:t>
            </a:r>
          </a:p>
          <a:p>
            <a:pPr>
              <a:buSzPts val="2200"/>
            </a:pPr>
            <a:endParaRPr lang="cs-CZ" sz="2000" b="1"/>
          </a:p>
          <a:p>
            <a:pPr>
              <a:buSzPts val="2200"/>
            </a:pPr>
            <a:r>
              <a:rPr lang="cs-CZ" sz="2000" b="1"/>
              <a:t>Nakládání s daty</a:t>
            </a:r>
          </a:p>
          <a:p>
            <a:pPr lvl="1">
              <a:buSzPts val="2200"/>
            </a:pPr>
            <a:r>
              <a:rPr lang="cs-CZ" sz="1800" b="1"/>
              <a:t>Šifrování dat</a:t>
            </a:r>
          </a:p>
          <a:p>
            <a:pPr lvl="2">
              <a:buSzPts val="2200"/>
            </a:pPr>
            <a:r>
              <a:rPr lang="cs-CZ" sz="1800" b="1"/>
              <a:t>1-2 bezpečnostní úroveň - </a:t>
            </a:r>
            <a:r>
              <a:rPr lang="cs-CZ" sz="1800"/>
              <a:t>šifrování zákaznického obsahu </a:t>
            </a:r>
            <a:r>
              <a:rPr lang="cs-CZ" sz="1800" u="sng"/>
              <a:t>při přenosu po sítích mimo kontrolu</a:t>
            </a:r>
            <a:r>
              <a:rPr lang="cs-CZ" sz="1800"/>
              <a:t> poskytovatele</a:t>
            </a:r>
          </a:p>
          <a:p>
            <a:pPr lvl="2">
              <a:buSzPts val="2200"/>
            </a:pPr>
            <a:r>
              <a:rPr lang="cs-CZ" sz="1800" b="1"/>
              <a:t>3-4 bezpečnostní úroveň - </a:t>
            </a:r>
            <a:r>
              <a:rPr lang="cs-CZ" sz="1800"/>
              <a:t>šifrování zákaznického obsahu </a:t>
            </a:r>
            <a:r>
              <a:rPr lang="cs-CZ" sz="1800" u="sng"/>
              <a:t>při všech síťových přenosech</a:t>
            </a:r>
          </a:p>
          <a:p>
            <a:pPr lvl="2">
              <a:buSzPts val="2200"/>
            </a:pPr>
            <a:endParaRPr lang="cs-CZ" sz="1800" b="1"/>
          </a:p>
          <a:p>
            <a:pPr lvl="2">
              <a:buSzPts val="2200"/>
            </a:pPr>
            <a:r>
              <a:rPr lang="cs-CZ" sz="1800" b="1"/>
              <a:t>Šifrování v souladu s doporučením NÚKIB </a:t>
            </a:r>
            <a:r>
              <a:rPr lang="cs-CZ" sz="1800"/>
              <a:t>– v rámci šifrovací sady</a:t>
            </a:r>
            <a:endParaRPr lang="cs-CZ" sz="1800" b="1"/>
          </a:p>
          <a:p>
            <a:pPr lvl="2">
              <a:buSzPts val="2200"/>
            </a:pPr>
            <a:endParaRPr lang="cs-CZ" sz="1800" u="sng"/>
          </a:p>
          <a:p>
            <a:pPr lvl="2">
              <a:buSzPts val="2200"/>
            </a:pPr>
            <a:endParaRPr lang="cs-CZ" sz="1800" b="1"/>
          </a:p>
        </p:txBody>
      </p:sp>
      <p:pic>
        <p:nvPicPr>
          <p:cNvPr id="2" name="Picture 4" descr="encryption - What Cipher Suite in this list is the worst to use -  Cryptography Stack Exchange">
            <a:extLst>
              <a:ext uri="{FF2B5EF4-FFF2-40B4-BE49-F238E27FC236}">
                <a16:creationId xmlns:a16="http://schemas.microsoft.com/office/drawing/2014/main" id="{20A05116-6EA5-18B8-F2C0-5D972BC415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483" y="5454795"/>
            <a:ext cx="4209414" cy="78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5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F6EB8881-E4E8-8E09-0350-1C21E7633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0EEFDD2C-AFE2-79D6-FABF-8B708480337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92897" y="6240911"/>
            <a:ext cx="864141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noProof="0" smtClean="0"/>
              <a:t>6</a:t>
            </a:fld>
            <a:endParaRPr lang="en-US" noProof="0"/>
          </a:p>
        </p:txBody>
      </p:sp>
      <p:sp>
        <p:nvSpPr>
          <p:cNvPr id="141" name="Google Shape;141;p5">
            <a:extLst>
              <a:ext uri="{FF2B5EF4-FFF2-40B4-BE49-F238E27FC236}">
                <a16:creationId xmlns:a16="http://schemas.microsoft.com/office/drawing/2014/main" id="{F86683F5-AA77-5349-5759-00CB48100ED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4963" y="144000"/>
            <a:ext cx="9692957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Ubuntu"/>
              <a:buNone/>
            </a:pPr>
            <a:r>
              <a:rPr lang="en-US" sz="3200" noProof="0" err="1"/>
              <a:t>Požadavky</a:t>
            </a:r>
            <a:r>
              <a:rPr lang="en-US" sz="3200" noProof="0"/>
              <a:t> </a:t>
            </a:r>
            <a:r>
              <a:rPr lang="cs-CZ" sz="3200" noProof="0"/>
              <a:t>na </a:t>
            </a:r>
            <a:r>
              <a:rPr lang="en-US" sz="3200" noProof="0" err="1"/>
              <a:t>služb</a:t>
            </a:r>
            <a:r>
              <a:rPr lang="cs-CZ" sz="3200" noProof="0"/>
              <a:t>u</a:t>
            </a:r>
            <a:r>
              <a:rPr lang="en-US" sz="3200" noProof="0"/>
              <a:t> cloud computingu</a:t>
            </a:r>
          </a:p>
        </p:txBody>
      </p:sp>
      <p:sp>
        <p:nvSpPr>
          <p:cNvPr id="142" name="Google Shape;142;p5">
            <a:extLst>
              <a:ext uri="{FF2B5EF4-FFF2-40B4-BE49-F238E27FC236}">
                <a16:creationId xmlns:a16="http://schemas.microsoft.com/office/drawing/2014/main" id="{296DA3D9-B654-A0ED-93E8-E68F2A2CF6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4963" y="1016255"/>
            <a:ext cx="11522075" cy="544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b="1" noProof="0">
                <a:solidFill>
                  <a:srgbClr val="00B0F0"/>
                </a:solidFill>
              </a:rPr>
              <a:t>Upřesnění požadavků</a:t>
            </a:r>
            <a:endParaRPr lang="en-US" b="1" noProof="0">
              <a:solidFill>
                <a:srgbClr val="00B0F0"/>
              </a:solidFill>
            </a:endParaRPr>
          </a:p>
          <a:p>
            <a:pPr>
              <a:buSzPts val="2200"/>
            </a:pPr>
            <a:r>
              <a:rPr lang="cs-CZ" sz="2000" b="1"/>
              <a:t>Testování služby</a:t>
            </a:r>
          </a:p>
          <a:p>
            <a:pPr lvl="1">
              <a:buSzPts val="2200"/>
            </a:pPr>
            <a:r>
              <a:rPr lang="cs-CZ" sz="1800" b="1"/>
              <a:t>Skenování zranitelností</a:t>
            </a:r>
          </a:p>
          <a:p>
            <a:pPr lvl="2">
              <a:buSzPts val="2200"/>
            </a:pPr>
            <a:r>
              <a:rPr lang="cs-CZ" sz="1800" b="1">
                <a:solidFill>
                  <a:srgbClr val="FFC000"/>
                </a:solidFill>
              </a:rPr>
              <a:t>Měsíční skenování zranitelností</a:t>
            </a:r>
            <a:r>
              <a:rPr lang="cs-CZ" sz="1800" b="1"/>
              <a:t> </a:t>
            </a:r>
            <a:r>
              <a:rPr lang="cs-CZ" sz="1800">
                <a:sym typeface="Wingdings" panose="05000000000000000000" pitchFamily="2" charset="2"/>
              </a:rPr>
              <a:t> </a:t>
            </a:r>
            <a:r>
              <a:rPr lang="cs-CZ" sz="1800" b="1">
                <a:solidFill>
                  <a:srgbClr val="00B0F0"/>
                </a:solidFill>
                <a:sym typeface="Wingdings" panose="05000000000000000000" pitchFamily="2" charset="2"/>
              </a:rPr>
              <a:t>Čtvrtletní skenování zranitelností</a:t>
            </a:r>
          </a:p>
          <a:p>
            <a:pPr lvl="2">
              <a:buSzPts val="2200"/>
            </a:pPr>
            <a:r>
              <a:rPr lang="cs-CZ" sz="1800">
                <a:sym typeface="Wingdings" panose="05000000000000000000" pitchFamily="2" charset="2"/>
              </a:rPr>
              <a:t>Zavádění nápravných opatření </a:t>
            </a:r>
          </a:p>
          <a:p>
            <a:pPr lvl="2">
              <a:buSzPts val="2200"/>
            </a:pPr>
            <a:r>
              <a:rPr lang="cs-CZ" sz="1800">
                <a:sym typeface="Wingdings" panose="05000000000000000000" pitchFamily="2" charset="2"/>
              </a:rPr>
              <a:t>Podklad pro doložení splnění požadavku:</a:t>
            </a:r>
          </a:p>
          <a:p>
            <a:pPr lvl="3">
              <a:buSzPts val="2200"/>
            </a:pPr>
            <a:r>
              <a:rPr lang="cs-CZ" sz="1800">
                <a:sym typeface="Wingdings" panose="05000000000000000000" pitchFamily="2" charset="2"/>
              </a:rPr>
              <a:t>Záznamy o provedení skenů zranitelností </a:t>
            </a:r>
            <a:r>
              <a:rPr lang="cs-CZ" sz="1800" b="1">
                <a:solidFill>
                  <a:srgbClr val="00B0F0"/>
                </a:solidFill>
                <a:sym typeface="Wingdings" panose="05000000000000000000" pitchFamily="2" charset="2"/>
              </a:rPr>
              <a:t>v souladu s metodikou NÚKIB </a:t>
            </a:r>
            <a:r>
              <a:rPr lang="cs-CZ" sz="1800">
                <a:sym typeface="Wingdings" panose="05000000000000000000" pitchFamily="2" charset="2"/>
              </a:rPr>
              <a:t>nebo</a:t>
            </a:r>
          </a:p>
          <a:p>
            <a:pPr lvl="3">
              <a:buSzPts val="2200"/>
            </a:pPr>
            <a:r>
              <a:rPr lang="cs-CZ" sz="1800">
                <a:sym typeface="Wingdings" panose="05000000000000000000" pitchFamily="2" charset="2"/>
              </a:rPr>
              <a:t>Auditní zpráva</a:t>
            </a:r>
          </a:p>
          <a:p>
            <a:pPr lvl="1">
              <a:buSzPts val="2200"/>
            </a:pPr>
            <a:r>
              <a:rPr lang="cs-CZ" sz="1800" b="1">
                <a:sym typeface="Wingdings" panose="05000000000000000000" pitchFamily="2" charset="2"/>
              </a:rPr>
              <a:t>Penetrační testování</a:t>
            </a:r>
          </a:p>
          <a:p>
            <a:pPr lvl="2">
              <a:buSzPts val="2200"/>
            </a:pPr>
            <a:r>
              <a:rPr lang="cs-CZ" sz="1800">
                <a:sym typeface="Wingdings" panose="05000000000000000000" pitchFamily="2" charset="2"/>
              </a:rPr>
              <a:t>Uznávané metodiky:</a:t>
            </a:r>
          </a:p>
          <a:p>
            <a:pPr lvl="3">
              <a:buSzPts val="2200"/>
            </a:pPr>
            <a:r>
              <a:rPr lang="cs-CZ" sz="1800">
                <a:sym typeface="Wingdings" panose="05000000000000000000" pitchFamily="2" charset="2"/>
              </a:rPr>
              <a:t>NIST 800-115, OSSTMM, OWASP Top 10 nebo </a:t>
            </a:r>
            <a:r>
              <a:rPr lang="cs-CZ" sz="1800" b="1">
                <a:solidFill>
                  <a:srgbClr val="00B0F0"/>
                </a:solidFill>
                <a:sym typeface="Wingdings" panose="05000000000000000000" pitchFamily="2" charset="2"/>
              </a:rPr>
              <a:t>OWASP ASVS Level 1 </a:t>
            </a:r>
            <a:r>
              <a:rPr lang="cs-CZ" sz="1800">
                <a:sym typeface="Wingdings" panose="05000000000000000000" pitchFamily="2" charset="2"/>
              </a:rPr>
              <a:t>a </a:t>
            </a:r>
            <a:r>
              <a:rPr lang="cs-CZ" sz="1800" b="1" err="1">
                <a:solidFill>
                  <a:srgbClr val="00B0F0"/>
                </a:solidFill>
                <a:sym typeface="Wingdings" panose="05000000000000000000" pitchFamily="2" charset="2"/>
              </a:rPr>
              <a:t>FedRAMP</a:t>
            </a:r>
            <a:r>
              <a:rPr lang="cs-CZ" sz="1800" b="1">
                <a:solidFill>
                  <a:srgbClr val="00B0F0"/>
                </a:solidFill>
                <a:sym typeface="Wingdings" panose="05000000000000000000" pitchFamily="2" charset="2"/>
              </a:rPr>
              <a:t> nebo metodika NÚKIB</a:t>
            </a:r>
          </a:p>
          <a:p>
            <a:pPr lvl="2">
              <a:buSzPts val="2200"/>
            </a:pPr>
            <a:r>
              <a:rPr lang="cs-CZ" sz="1800">
                <a:sym typeface="Wingdings" panose="05000000000000000000" pitchFamily="2" charset="2"/>
              </a:rPr>
              <a:t>Zavádění nápravných opatření </a:t>
            </a:r>
          </a:p>
          <a:p>
            <a:pPr lvl="1">
              <a:buSzPts val="2200"/>
            </a:pPr>
            <a:r>
              <a:rPr lang="cs-CZ" sz="1800" b="1">
                <a:sym typeface="Wingdings" panose="05000000000000000000" pitchFamily="2" charset="2"/>
              </a:rPr>
              <a:t>Nová metodika NÚKIB</a:t>
            </a:r>
          </a:p>
          <a:p>
            <a:pPr lvl="2">
              <a:buSzPts val="2200"/>
            </a:pPr>
            <a:r>
              <a:rPr lang="cs-CZ" sz="1800">
                <a:sym typeface="Wingdings" panose="05000000000000000000" pitchFamily="2" charset="2"/>
              </a:rPr>
              <a:t>Datum, obsah, rozsah testování</a:t>
            </a:r>
          </a:p>
          <a:p>
            <a:pPr lvl="2">
              <a:buSzPts val="2200"/>
            </a:pPr>
            <a:r>
              <a:rPr lang="cs-CZ" sz="1800">
                <a:sym typeface="Wingdings" panose="05000000000000000000" pitchFamily="2" charset="2"/>
              </a:rPr>
              <a:t>Aktualizovaný seznam zranitelností k datu skenování, rozsah prováděného skenování (autentizace)</a:t>
            </a:r>
          </a:p>
          <a:p>
            <a:pPr lvl="2">
              <a:buSzPts val="2200"/>
            </a:pPr>
            <a:r>
              <a:rPr lang="cs-CZ" sz="1800">
                <a:sym typeface="Wingdings" panose="05000000000000000000" pitchFamily="2" charset="2"/>
              </a:rPr>
              <a:t>Nezávislost na subjektech provádějící penetrační testování</a:t>
            </a:r>
          </a:p>
          <a:p>
            <a:pPr lvl="1">
              <a:buSzPts val="2200"/>
            </a:pPr>
            <a:r>
              <a:rPr lang="cs-CZ" sz="1800" b="1">
                <a:sym typeface="Wingdings" panose="05000000000000000000" pitchFamily="2" charset="2"/>
              </a:rPr>
              <a:t>Přechodné ustanovení</a:t>
            </a:r>
          </a:p>
          <a:p>
            <a:pPr lvl="2">
              <a:buSzPts val="2200"/>
            </a:pPr>
            <a:r>
              <a:rPr lang="cs-CZ" sz="1800">
                <a:sym typeface="Wingdings" panose="05000000000000000000" pitchFamily="2" charset="2"/>
              </a:rPr>
              <a:t>Poskytovatel může doložit splnění požadavku podle dosavadní vyhlášky 24 měsíců ode dne nabytí účinnosti vyhlášky nebo může doložit splnění požadavku již podle znění nové vyhlášky</a:t>
            </a:r>
            <a:endParaRPr lang="cs-CZ" sz="18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153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>
          <a:extLst>
            <a:ext uri="{FF2B5EF4-FFF2-40B4-BE49-F238E27FC236}">
              <a16:creationId xmlns:a16="http://schemas.microsoft.com/office/drawing/2014/main" id="{B4792F40-C1AA-91AA-74BA-0F7E57C6D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>
            <a:extLst>
              <a:ext uri="{FF2B5EF4-FFF2-40B4-BE49-F238E27FC236}">
                <a16:creationId xmlns:a16="http://schemas.microsoft.com/office/drawing/2014/main" id="{A99181BE-76EA-F206-D7A0-6EE157BEE9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992897" y="6240911"/>
            <a:ext cx="864141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noProof="0" smtClean="0"/>
              <a:t>7</a:t>
            </a:fld>
            <a:endParaRPr lang="en-US" noProof="0"/>
          </a:p>
        </p:txBody>
      </p:sp>
      <p:sp>
        <p:nvSpPr>
          <p:cNvPr id="140" name="Google Shape;140;p5">
            <a:extLst>
              <a:ext uri="{FF2B5EF4-FFF2-40B4-BE49-F238E27FC236}">
                <a16:creationId xmlns:a16="http://schemas.microsoft.com/office/drawing/2014/main" id="{622BDAAA-BDFD-0951-066A-2E2BA8EAA01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34961" y="6240911"/>
            <a:ext cx="10577547" cy="47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noProof="0" dirty="0"/>
              <a:t>Národní úřad pro kybernetickou a informační bezpečnost, </a:t>
            </a:r>
            <a:r>
              <a:rPr lang="en-US" noProof="0" dirty="0"/>
              <a:t>TLP:CLEAR</a:t>
            </a:r>
          </a:p>
        </p:txBody>
      </p:sp>
      <p:sp>
        <p:nvSpPr>
          <p:cNvPr id="141" name="Google Shape;141;p5">
            <a:extLst>
              <a:ext uri="{FF2B5EF4-FFF2-40B4-BE49-F238E27FC236}">
                <a16:creationId xmlns:a16="http://schemas.microsoft.com/office/drawing/2014/main" id="{361B8693-A71E-8EBD-3D4C-E2C76BA3191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4963" y="144000"/>
            <a:ext cx="9090391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err="1"/>
              <a:t>Požadavky</a:t>
            </a:r>
            <a:r>
              <a:rPr lang="en-US" sz="3200"/>
              <a:t> </a:t>
            </a:r>
            <a:r>
              <a:rPr lang="cs-CZ" sz="3200"/>
              <a:t>na </a:t>
            </a:r>
            <a:r>
              <a:rPr lang="en-US" sz="3200" err="1"/>
              <a:t>služb</a:t>
            </a:r>
            <a:r>
              <a:rPr lang="cs-CZ" sz="3200"/>
              <a:t>u</a:t>
            </a:r>
            <a:r>
              <a:rPr lang="en-US" sz="3200"/>
              <a:t> cloud computingu</a:t>
            </a:r>
            <a:endParaRPr lang="en-US" sz="3200" noProof="0"/>
          </a:p>
        </p:txBody>
      </p:sp>
      <p:sp>
        <p:nvSpPr>
          <p:cNvPr id="142" name="Google Shape;142;p5">
            <a:extLst>
              <a:ext uri="{FF2B5EF4-FFF2-40B4-BE49-F238E27FC236}">
                <a16:creationId xmlns:a16="http://schemas.microsoft.com/office/drawing/2014/main" id="{4946B7A0-203E-C9D8-DC65-49CC71CDBC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4963" y="1016255"/>
            <a:ext cx="11522075" cy="1951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cs-CZ" b="1" noProof="0">
                <a:solidFill>
                  <a:srgbClr val="00B0F0"/>
                </a:solidFill>
              </a:rPr>
              <a:t>Struktura požadavků</a:t>
            </a:r>
            <a:endParaRPr lang="en-US" b="1" noProof="0">
              <a:solidFill>
                <a:srgbClr val="00B0F0"/>
              </a:solidFill>
            </a:endParaRPr>
          </a:p>
          <a:p>
            <a:pPr>
              <a:buSzPts val="2200"/>
            </a:pPr>
            <a:r>
              <a:rPr lang="cs-CZ"/>
              <a:t>Odstranění parametru třídy cloud computingu – všechny požadavky platí pro </a:t>
            </a:r>
            <a:r>
              <a:rPr lang="cs-CZ" err="1"/>
              <a:t>IaaS</a:t>
            </a:r>
            <a:r>
              <a:rPr lang="cs-CZ"/>
              <a:t>, </a:t>
            </a:r>
            <a:r>
              <a:rPr lang="cs-CZ" err="1"/>
              <a:t>PaaS</a:t>
            </a:r>
            <a:r>
              <a:rPr lang="cs-CZ"/>
              <a:t> i </a:t>
            </a:r>
            <a:r>
              <a:rPr lang="cs-CZ" err="1"/>
              <a:t>SaaS</a:t>
            </a:r>
            <a:endParaRPr lang="cs-CZ"/>
          </a:p>
          <a:p>
            <a:pPr marL="0" indent="0">
              <a:buSzPts val="2200"/>
              <a:buNone/>
            </a:pPr>
            <a:endParaRPr lang="cs-CZ" b="1">
              <a:solidFill>
                <a:srgbClr val="00B0F0"/>
              </a:solidFill>
            </a:endParaRPr>
          </a:p>
          <a:p>
            <a:pPr marL="0" indent="0">
              <a:buSzPts val="2200"/>
              <a:buNone/>
            </a:pPr>
            <a:r>
              <a:rPr lang="cs-CZ" b="1">
                <a:solidFill>
                  <a:srgbClr val="00B0F0"/>
                </a:solidFill>
              </a:rPr>
              <a:t>Umístění v nové vyhlášce</a:t>
            </a:r>
          </a:p>
          <a:p>
            <a:pPr marL="0" indent="0">
              <a:buSzPts val="2200"/>
              <a:buNone/>
            </a:pPr>
            <a:endParaRPr lang="en-US" noProof="0"/>
          </a:p>
          <a:p>
            <a:pPr marL="0" indent="0">
              <a:buSzPts val="2200"/>
              <a:buNone/>
            </a:pPr>
            <a:endParaRPr lang="cs-CZ"/>
          </a:p>
        </p:txBody>
      </p: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1F3FB915-A83A-E46B-8599-ED6EA9C4E14B}"/>
              </a:ext>
            </a:extLst>
          </p:cNvPr>
          <p:cNvGrpSpPr/>
          <p:nvPr/>
        </p:nvGrpSpPr>
        <p:grpSpPr>
          <a:xfrm>
            <a:off x="337048" y="2598387"/>
            <a:ext cx="5946965" cy="1661225"/>
            <a:chOff x="334963" y="4236720"/>
            <a:chExt cx="5946965" cy="1661225"/>
          </a:xfrm>
        </p:grpSpPr>
        <p:pic>
          <p:nvPicPr>
            <p:cNvPr id="4" name="Grafický objekt 3" descr="Seznam se souvislou výplní">
              <a:extLst>
                <a:ext uri="{FF2B5EF4-FFF2-40B4-BE49-F238E27FC236}">
                  <a16:creationId xmlns:a16="http://schemas.microsoft.com/office/drawing/2014/main" id="{F0B138AE-33D0-F9A0-56B0-FBEC9FC0FE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4534" y="4640579"/>
              <a:ext cx="914400" cy="914400"/>
            </a:xfrm>
            <a:prstGeom prst="rect">
              <a:avLst/>
            </a:prstGeom>
          </p:spPr>
        </p:pic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AD87A990-EDBA-5E0D-FC17-29683C498C03}"/>
                </a:ext>
              </a:extLst>
            </p:cNvPr>
            <p:cNvSpPr txBox="1"/>
            <p:nvPr/>
          </p:nvSpPr>
          <p:spPr>
            <a:xfrm>
              <a:off x="334963" y="4236720"/>
              <a:ext cx="23920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noProof="0">
                  <a:solidFill>
                    <a:srgbClr val="FFC000"/>
                  </a:solidFill>
                </a:rPr>
                <a:t>Příloha č. </a:t>
              </a:r>
              <a:r>
                <a:rPr lang="cs-CZ" sz="2000" b="1">
                  <a:solidFill>
                    <a:srgbClr val="FFC000"/>
                  </a:solidFill>
                </a:rPr>
                <a:t>2</a:t>
              </a:r>
              <a:r>
                <a:rPr lang="cs-CZ" sz="2000" b="1" noProof="0">
                  <a:solidFill>
                    <a:srgbClr val="FFC000"/>
                  </a:solidFill>
                </a:rPr>
                <a:t>			</a:t>
              </a:r>
              <a:endParaRPr lang="cs-CZ" sz="1600" noProof="0">
                <a:solidFill>
                  <a:srgbClr val="00B0F0"/>
                </a:solidFill>
              </a:endParaRPr>
            </a:p>
          </p:txBody>
        </p:sp>
        <p:pic>
          <p:nvPicPr>
            <p:cNvPr id="8" name="Grafický objekt 7" descr="Seznam se souvislou výplní">
              <a:extLst>
                <a:ext uri="{FF2B5EF4-FFF2-40B4-BE49-F238E27FC236}">
                  <a16:creationId xmlns:a16="http://schemas.microsoft.com/office/drawing/2014/main" id="{346605A0-3FD9-30C1-82F5-FA8F2EC63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79399" y="4252118"/>
              <a:ext cx="352231" cy="352231"/>
            </a:xfrm>
            <a:prstGeom prst="rect">
              <a:avLst/>
            </a:prstGeom>
          </p:spPr>
        </p:pic>
        <p:pic>
          <p:nvPicPr>
            <p:cNvPr id="10" name="Grafický objekt 9" descr="Seznam se souvislou výplní">
              <a:extLst>
                <a:ext uri="{FF2B5EF4-FFF2-40B4-BE49-F238E27FC236}">
                  <a16:creationId xmlns:a16="http://schemas.microsoft.com/office/drawing/2014/main" id="{CB9C20C5-6932-3CB8-A0B3-F824F04D0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79398" y="4640579"/>
              <a:ext cx="352231" cy="352231"/>
            </a:xfrm>
            <a:prstGeom prst="rect">
              <a:avLst/>
            </a:prstGeom>
          </p:spPr>
        </p:pic>
        <p:pic>
          <p:nvPicPr>
            <p:cNvPr id="11" name="Grafický objekt 10" descr="Seznam se souvislou výplní">
              <a:extLst>
                <a:ext uri="{FF2B5EF4-FFF2-40B4-BE49-F238E27FC236}">
                  <a16:creationId xmlns:a16="http://schemas.microsoft.com/office/drawing/2014/main" id="{12E20033-987A-D122-7B11-EF47BC7D4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79398" y="5029040"/>
              <a:ext cx="352231" cy="352231"/>
            </a:xfrm>
            <a:prstGeom prst="rect">
              <a:avLst/>
            </a:prstGeom>
          </p:spPr>
        </p:pic>
        <p:pic>
          <p:nvPicPr>
            <p:cNvPr id="12" name="Grafický objekt 11" descr="Seznam se souvislou výplní">
              <a:extLst>
                <a:ext uri="{FF2B5EF4-FFF2-40B4-BE49-F238E27FC236}">
                  <a16:creationId xmlns:a16="http://schemas.microsoft.com/office/drawing/2014/main" id="{A841A3DA-19C0-262E-F006-40755DBD1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879397" y="5416643"/>
              <a:ext cx="352231" cy="352231"/>
            </a:xfrm>
            <a:prstGeom prst="rect">
              <a:avLst/>
            </a:prstGeom>
          </p:spPr>
        </p:pic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1C42E002-0040-B983-D7C6-C9C33CC4F995}"/>
                </a:ext>
              </a:extLst>
            </p:cNvPr>
            <p:cNvSpPr txBox="1"/>
            <p:nvPr/>
          </p:nvSpPr>
          <p:spPr>
            <a:xfrm>
              <a:off x="3231698" y="4294326"/>
              <a:ext cx="3050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noProof="0">
                  <a:solidFill>
                    <a:srgbClr val="00B0F0"/>
                  </a:solidFill>
                </a:rPr>
                <a:t>Příloha č. 1 = 1 Bezpečnostní úroveň		</a:t>
              </a:r>
              <a:endParaRPr lang="cs-CZ" sz="1050" noProof="0">
                <a:solidFill>
                  <a:srgbClr val="00B0F0"/>
                </a:solidFill>
              </a:endParaRP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9E69F2CE-302B-0560-2441-98804E9CEAA3}"/>
                </a:ext>
              </a:extLst>
            </p:cNvPr>
            <p:cNvSpPr txBox="1"/>
            <p:nvPr/>
          </p:nvSpPr>
          <p:spPr>
            <a:xfrm>
              <a:off x="3231698" y="4662547"/>
              <a:ext cx="3050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noProof="0">
                  <a:solidFill>
                    <a:srgbClr val="00B0F0"/>
                  </a:solidFill>
                </a:rPr>
                <a:t>Příloha č. </a:t>
              </a:r>
              <a:r>
                <a:rPr lang="cs-CZ" sz="1200" b="1">
                  <a:solidFill>
                    <a:srgbClr val="00B0F0"/>
                  </a:solidFill>
                </a:rPr>
                <a:t>2</a:t>
              </a:r>
              <a:r>
                <a:rPr lang="cs-CZ" sz="1200" b="1" noProof="0">
                  <a:solidFill>
                    <a:srgbClr val="00B0F0"/>
                  </a:solidFill>
                </a:rPr>
                <a:t> = 2 Bezpečnostní úroveň		</a:t>
              </a:r>
              <a:endParaRPr lang="cs-CZ" sz="1050" noProof="0">
                <a:solidFill>
                  <a:srgbClr val="00B0F0"/>
                </a:solidFill>
              </a:endParaRP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54F0E9CD-8257-D903-490E-43FC0722193C}"/>
                </a:ext>
              </a:extLst>
            </p:cNvPr>
            <p:cNvSpPr txBox="1"/>
            <p:nvPr/>
          </p:nvSpPr>
          <p:spPr>
            <a:xfrm>
              <a:off x="3231628" y="5063119"/>
              <a:ext cx="3050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noProof="0">
                  <a:solidFill>
                    <a:srgbClr val="00B0F0"/>
                  </a:solidFill>
                </a:rPr>
                <a:t>Příloha č. </a:t>
              </a:r>
              <a:r>
                <a:rPr lang="cs-CZ" sz="1200" b="1">
                  <a:solidFill>
                    <a:srgbClr val="00B0F0"/>
                  </a:solidFill>
                </a:rPr>
                <a:t>3</a:t>
              </a:r>
              <a:r>
                <a:rPr lang="cs-CZ" sz="1200" b="1" noProof="0">
                  <a:solidFill>
                    <a:srgbClr val="00B0F0"/>
                  </a:solidFill>
                </a:rPr>
                <a:t> = 3 Bezpečnostní úroveň		</a:t>
              </a:r>
              <a:endParaRPr lang="cs-CZ" sz="1050" noProof="0">
                <a:solidFill>
                  <a:srgbClr val="00B0F0"/>
                </a:solidFill>
              </a:endParaRP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26795FEC-D2FD-6B58-D02D-A5EFD871BD6F}"/>
                </a:ext>
              </a:extLst>
            </p:cNvPr>
            <p:cNvSpPr txBox="1"/>
            <p:nvPr/>
          </p:nvSpPr>
          <p:spPr>
            <a:xfrm>
              <a:off x="3231628" y="5436280"/>
              <a:ext cx="30502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noProof="0">
                  <a:solidFill>
                    <a:srgbClr val="00B0F0"/>
                  </a:solidFill>
                </a:rPr>
                <a:t>Příloha č. </a:t>
              </a:r>
              <a:r>
                <a:rPr lang="cs-CZ" sz="1200" b="1">
                  <a:solidFill>
                    <a:srgbClr val="00B0F0"/>
                  </a:solidFill>
                </a:rPr>
                <a:t>4</a:t>
              </a:r>
              <a:r>
                <a:rPr lang="cs-CZ" sz="1200" b="1" noProof="0">
                  <a:solidFill>
                    <a:srgbClr val="00B0F0"/>
                  </a:solidFill>
                </a:rPr>
                <a:t> = 4 Bezpečnostní úroveň		</a:t>
              </a:r>
              <a:endParaRPr lang="cs-CZ" sz="1050" noProof="0">
                <a:solidFill>
                  <a:srgbClr val="00B0F0"/>
                </a:solidFill>
              </a:endParaRPr>
            </a:p>
          </p:txBody>
        </p:sp>
        <p:cxnSp>
          <p:nvCxnSpPr>
            <p:cNvPr id="17" name="Přímá spojnice se šipkou 16">
              <a:extLst>
                <a:ext uri="{FF2B5EF4-FFF2-40B4-BE49-F238E27FC236}">
                  <a16:creationId xmlns:a16="http://schemas.microsoft.com/office/drawing/2014/main" id="{04FFDA0B-0E2F-21B4-F2F9-0523432C98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7012" y="4462272"/>
              <a:ext cx="775876" cy="600847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>
              <a:extLst>
                <a:ext uri="{FF2B5EF4-FFF2-40B4-BE49-F238E27FC236}">
                  <a16:creationId xmlns:a16="http://schemas.microsoft.com/office/drawing/2014/main" id="{AF4B25DA-638E-C362-AA78-14C28604DB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57012" y="4809744"/>
              <a:ext cx="730156" cy="253375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567E85A1-B433-00A4-BF46-089996FD295B}"/>
                </a:ext>
              </a:extLst>
            </p:cNvPr>
            <p:cNvCxnSpPr>
              <a:cxnSpLocks/>
            </p:cNvCxnSpPr>
            <p:nvPr/>
          </p:nvCxnSpPr>
          <p:spPr>
            <a:xfrm>
              <a:off x="1757012" y="5058811"/>
              <a:ext cx="730156" cy="134981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0A70A1C2-4B4B-70B2-DFC9-8E0B5771F8FE}"/>
                </a:ext>
              </a:extLst>
            </p:cNvPr>
            <p:cNvCxnSpPr>
              <a:cxnSpLocks/>
            </p:cNvCxnSpPr>
            <p:nvPr/>
          </p:nvCxnSpPr>
          <p:spPr>
            <a:xfrm>
              <a:off x="1757012" y="5058811"/>
              <a:ext cx="775876" cy="496168"/>
            </a:xfrm>
            <a:prstGeom prst="straightConnector1">
              <a:avLst/>
            </a:prstGeom>
            <a:ln w="19050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276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3BB12DF-6032-84BA-95FF-04A5FBCCDE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C8790A6-E2F8-FF4E-F107-1C76D5594CC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34962" y="6238725"/>
            <a:ext cx="10577547" cy="475275"/>
          </a:xfrm>
        </p:spPr>
        <p:txBody>
          <a:bodyPr/>
          <a:lstStyle/>
          <a:p>
            <a:r>
              <a:rPr lang="cs-CZ" dirty="0"/>
              <a:t>Národní úřad pro kybernetickou a informační bezpečnost, TLP:CLEAR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A052B23-A74A-6FCB-83BE-0F674BD1E8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Srovnání příloh – požadavky na služby CC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BCD1BAB-8696-B7ED-0941-142CB95FE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4306" y="981109"/>
            <a:ext cx="2133917" cy="2671825"/>
          </a:xfrm>
        </p:spPr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2B30E98-F663-6643-1122-35C5D48C27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69" y="1101381"/>
            <a:ext cx="6638862" cy="272388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4E0818C-AA35-3DE5-71D9-03E35EC4BC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569" y="4243899"/>
            <a:ext cx="6638862" cy="17349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0C91710-168A-4065-FD32-7D92B8188BDD}"/>
              </a:ext>
            </a:extLst>
          </p:cNvPr>
          <p:cNvSpPr txBox="1"/>
          <p:nvPr/>
        </p:nvSpPr>
        <p:spPr>
          <a:xfrm>
            <a:off x="719813" y="2191329"/>
            <a:ext cx="239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noProof="0">
                <a:solidFill>
                  <a:srgbClr val="FFC000"/>
                </a:solidFill>
              </a:rPr>
              <a:t>Příloha č. </a:t>
            </a:r>
            <a:r>
              <a:rPr lang="cs-CZ" sz="2000" b="1">
                <a:solidFill>
                  <a:srgbClr val="FFC000"/>
                </a:solidFill>
              </a:rPr>
              <a:t>2</a:t>
            </a:r>
            <a:r>
              <a:rPr lang="cs-CZ" sz="2000" b="1" noProof="0">
                <a:solidFill>
                  <a:srgbClr val="FFC000"/>
                </a:solidFill>
              </a:rPr>
              <a:t>			</a:t>
            </a:r>
            <a:endParaRPr lang="cs-CZ" sz="1600" noProof="0">
              <a:solidFill>
                <a:srgbClr val="00B0F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82B2F33-5CC4-2023-B774-D57D201289B5}"/>
              </a:ext>
            </a:extLst>
          </p:cNvPr>
          <p:cNvSpPr txBox="1"/>
          <p:nvPr/>
        </p:nvSpPr>
        <p:spPr>
          <a:xfrm>
            <a:off x="633666" y="4914841"/>
            <a:ext cx="239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>
                <a:solidFill>
                  <a:srgbClr val="00B0F0"/>
                </a:solidFill>
              </a:rPr>
              <a:t>Nové přílohy</a:t>
            </a:r>
            <a:r>
              <a:rPr lang="cs-CZ" sz="2000" b="1" noProof="0">
                <a:solidFill>
                  <a:srgbClr val="00B0F0"/>
                </a:solidFill>
              </a:rPr>
              <a:t>		</a:t>
            </a:r>
            <a:endParaRPr lang="cs-CZ" sz="1600" noProof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0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262B9B5-8575-C7B8-C6D4-E4966C6D8E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CD93C24-975D-634E-3C94-E8F92AD37D6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cs-CZ" dirty="0"/>
              <a:t>Národní úřad pro kybernetickou a informační bezpečnost, TLP:CLEAR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84EA14-625F-66EE-7E1B-472D0B499C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Typické nedostatky při dokládání splnění požadavků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7A0494F-71F5-6061-B1A7-F3CC2D7195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b="1" dirty="0"/>
              <a:t>Nedostatečně vyplněný formulář žádosti</a:t>
            </a:r>
          </a:p>
          <a:p>
            <a:pPr lvl="1"/>
            <a:r>
              <a:rPr lang="cs-CZ" sz="1800" dirty="0"/>
              <a:t>Nelze uznat - splnění požadavku nebude posouzeno:</a:t>
            </a:r>
          </a:p>
          <a:p>
            <a:pPr lvl="2"/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„</a:t>
            </a:r>
            <a:r>
              <a:rPr lang="cs-CZ" sz="1600" i="1" dirty="0" err="1">
                <a:solidFill>
                  <a:schemeClr val="accent2">
                    <a:lumMod val="75000"/>
                  </a:schemeClr>
                </a:solidFill>
              </a:rPr>
              <a:t>název_smluvní_dokumentace</a:t>
            </a:r>
            <a:r>
              <a:rPr lang="cs-CZ" sz="1600" i="1" dirty="0">
                <a:solidFill>
                  <a:schemeClr val="accent2">
                    <a:lumMod val="75000"/>
                  </a:schemeClr>
                </a:solidFill>
              </a:rPr>
              <a:t>“ </a:t>
            </a:r>
            <a:r>
              <a:rPr lang="cs-CZ" sz="1600" dirty="0"/>
              <a:t>nebo</a:t>
            </a:r>
            <a:r>
              <a:rPr lang="cs-CZ" sz="1600" i="1" dirty="0">
                <a:solidFill>
                  <a:schemeClr val="accent2">
                    <a:lumMod val="75000"/>
                  </a:schemeClr>
                </a:solidFill>
              </a:rPr>
              <a:t> Splnění požadavku vyplývá z 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</a:rPr>
              <a:t>„</a:t>
            </a:r>
            <a:r>
              <a:rPr lang="cs-CZ" sz="1600" i="1" dirty="0" err="1">
                <a:solidFill>
                  <a:schemeClr val="accent2">
                    <a:lumMod val="75000"/>
                  </a:schemeClr>
                </a:solidFill>
              </a:rPr>
              <a:t>název_smluvní_dokumentace</a:t>
            </a:r>
            <a:r>
              <a:rPr lang="cs-CZ" sz="1600" i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</a:p>
          <a:p>
            <a:pPr lvl="2"/>
            <a:r>
              <a:rPr lang="cs-CZ" sz="1600" i="1" dirty="0">
                <a:solidFill>
                  <a:schemeClr val="accent2">
                    <a:lumMod val="75000"/>
                  </a:schemeClr>
                </a:solidFill>
              </a:rPr>
              <a:t>„Na zapisovanou službu se daný požadavek neuplatní“</a:t>
            </a:r>
          </a:p>
          <a:p>
            <a:pPr lvl="1"/>
            <a:r>
              <a:rPr lang="cs-CZ" sz="1800" dirty="0"/>
              <a:t>Lze uznat - splnění požadavku bude posouzeno:</a:t>
            </a:r>
          </a:p>
          <a:p>
            <a:pPr lvl="2"/>
            <a:r>
              <a:rPr lang="cs-CZ" sz="1600" i="1" dirty="0">
                <a:solidFill>
                  <a:srgbClr val="00B050"/>
                </a:solidFill>
              </a:rPr>
              <a:t>„Šifrování zákaznického obsahu </a:t>
            </a:r>
            <a:r>
              <a:rPr lang="cs-CZ" sz="1600" b="1" i="1" dirty="0">
                <a:solidFill>
                  <a:srgbClr val="00B050"/>
                </a:solidFill>
              </a:rPr>
              <a:t>při přenosu </a:t>
            </a:r>
            <a:r>
              <a:rPr lang="cs-CZ" sz="1600" i="1" dirty="0">
                <a:solidFill>
                  <a:srgbClr val="00B050"/>
                </a:solidFill>
              </a:rPr>
              <a:t>v souladu s doporučením NÚKIB vyplývá ze str. 3, kap. „</a:t>
            </a:r>
            <a:r>
              <a:rPr lang="cs-CZ" sz="1600" i="1" dirty="0" err="1">
                <a:solidFill>
                  <a:srgbClr val="00B050"/>
                </a:solidFill>
              </a:rPr>
              <a:t>xy</a:t>
            </a:r>
            <a:r>
              <a:rPr lang="cs-CZ" sz="1600" i="1" dirty="0">
                <a:solidFill>
                  <a:srgbClr val="00B050"/>
                </a:solidFill>
              </a:rPr>
              <a:t>“ dokumentu „</a:t>
            </a:r>
            <a:r>
              <a:rPr lang="cs-CZ" sz="1600" i="1" dirty="0" err="1">
                <a:solidFill>
                  <a:srgbClr val="00B050"/>
                </a:solidFill>
              </a:rPr>
              <a:t>technická_dokumentace</a:t>
            </a:r>
            <a:r>
              <a:rPr lang="cs-CZ" sz="1600" i="1" dirty="0">
                <a:solidFill>
                  <a:srgbClr val="00B050"/>
                </a:solidFill>
              </a:rPr>
              <a:t>“. Šifrování zákaznického obsahu </a:t>
            </a:r>
            <a:r>
              <a:rPr lang="cs-CZ" sz="1600" b="1" i="1" dirty="0">
                <a:solidFill>
                  <a:srgbClr val="00B050"/>
                </a:solidFill>
              </a:rPr>
              <a:t>v uložišti </a:t>
            </a:r>
            <a:r>
              <a:rPr lang="cs-CZ" sz="1600" i="1" dirty="0">
                <a:solidFill>
                  <a:srgbClr val="00B050"/>
                </a:solidFill>
              </a:rPr>
              <a:t>v souladu s doporučením NÚKIB vyplývá ze str. 5, kap. „</a:t>
            </a:r>
            <a:r>
              <a:rPr lang="cs-CZ" sz="1600" i="1" dirty="0" err="1">
                <a:solidFill>
                  <a:srgbClr val="00B050"/>
                </a:solidFill>
              </a:rPr>
              <a:t>yx</a:t>
            </a:r>
            <a:r>
              <a:rPr lang="cs-CZ" sz="1600" i="1" dirty="0">
                <a:solidFill>
                  <a:srgbClr val="00B050"/>
                </a:solidFill>
              </a:rPr>
              <a:t>“ dokumentu „</a:t>
            </a:r>
            <a:r>
              <a:rPr lang="cs-CZ" sz="1600" i="1" dirty="0" err="1">
                <a:solidFill>
                  <a:srgbClr val="00B050"/>
                </a:solidFill>
              </a:rPr>
              <a:t>technická_dokumentace</a:t>
            </a:r>
            <a:r>
              <a:rPr lang="cs-CZ" sz="1600" i="1" dirty="0">
                <a:solidFill>
                  <a:srgbClr val="00B050"/>
                </a:solidFill>
              </a:rPr>
              <a:t>“. Ze str. 8, kap. „</a:t>
            </a:r>
            <a:r>
              <a:rPr lang="cs-CZ" sz="1600" i="1" dirty="0" err="1">
                <a:solidFill>
                  <a:srgbClr val="00B050"/>
                </a:solidFill>
              </a:rPr>
              <a:t>yy</a:t>
            </a:r>
            <a:r>
              <a:rPr lang="cs-CZ" sz="1600" i="1" dirty="0">
                <a:solidFill>
                  <a:srgbClr val="00B050"/>
                </a:solidFill>
              </a:rPr>
              <a:t>“ dokumentu „</a:t>
            </a:r>
            <a:r>
              <a:rPr lang="cs-CZ" sz="1600" i="1" dirty="0" err="1">
                <a:solidFill>
                  <a:srgbClr val="00B050"/>
                </a:solidFill>
              </a:rPr>
              <a:t>technická_dokumentace</a:t>
            </a:r>
            <a:r>
              <a:rPr lang="cs-CZ" sz="1600" i="1" dirty="0">
                <a:solidFill>
                  <a:srgbClr val="00B050"/>
                </a:solidFill>
              </a:rPr>
              <a:t>“ vyplývá, že poskytovatel zákazníkovi umožňuje výběr těch šifrovacích sad, které aplikují algoritmy schválené v doporučení NÚKIB</a:t>
            </a:r>
          </a:p>
          <a:p>
            <a:pPr lvl="2"/>
            <a:endParaRPr lang="cs-CZ" sz="1600" dirty="0"/>
          </a:p>
          <a:p>
            <a:r>
              <a:rPr lang="cs-CZ" sz="1800" b="1" dirty="0"/>
              <a:t>Nekonzistentní pojmenování služeb a jejich nejasné řazení do balíčků služeb</a:t>
            </a:r>
          </a:p>
          <a:p>
            <a:pPr lvl="1"/>
            <a:r>
              <a:rPr lang="cs-CZ" sz="1600" dirty="0"/>
              <a:t>Zapisuji službu uvedenou pod určitým názvem, nicméně není jisté, zdali se název služby uvedený v dokumentu vztahuje ke stejné službě</a:t>
            </a:r>
          </a:p>
          <a:p>
            <a:pPr lvl="1"/>
            <a:endParaRPr lang="cs-CZ" sz="1600" dirty="0"/>
          </a:p>
          <a:p>
            <a:r>
              <a:rPr lang="cs-CZ" sz="1800" b="1" dirty="0"/>
              <a:t>Doložení formou podkladu, u nichž vyhláška tento způsob doložení požadavku nepřipouští</a:t>
            </a:r>
          </a:p>
          <a:p>
            <a:pPr lvl="1"/>
            <a:r>
              <a:rPr lang="cs-CZ" sz="1600" dirty="0"/>
              <a:t>Např. požadavek na certifikaci </a:t>
            </a:r>
            <a:r>
              <a:rPr lang="es-ES" sz="1600" dirty="0"/>
              <a:t>ČSN EN ISO/IEC 27001</a:t>
            </a:r>
            <a:r>
              <a:rPr lang="cs-CZ" sz="1600" dirty="0"/>
              <a:t> nelze doložit čestným prohlášením</a:t>
            </a:r>
          </a:p>
          <a:p>
            <a:endParaRPr lang="cs-CZ" sz="1800" b="1" dirty="0"/>
          </a:p>
          <a:p>
            <a:r>
              <a:rPr lang="cs-CZ" sz="1800" b="1" dirty="0"/>
              <a:t>Dokládání odkazy na webové stránky</a:t>
            </a:r>
          </a:p>
          <a:p>
            <a:r>
              <a:rPr lang="cs-CZ" sz="1800" b="1" dirty="0"/>
              <a:t>Doložení dokumentů, které pokrývají jen část služeb, které poskytovatel žádá zapsat</a:t>
            </a:r>
          </a:p>
        </p:txBody>
      </p:sp>
    </p:spTree>
    <p:extLst>
      <p:ext uri="{BB962C8B-B14F-4D97-AF65-F5344CB8AC3E}">
        <p14:creationId xmlns:p14="http://schemas.microsoft.com/office/powerpoint/2010/main" val="76012341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 Theme">
      <a:dk1>
        <a:srgbClr val="111111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2_Prezentace_v1.4.potx" id="{939B2CF0-BED0-4D6D-9C4F-668EF0940E7D}" vid="{1C359BF5-3A9C-44F7-9CC5-2CB0817F2FBA}"/>
    </a:ext>
  </a:extLst>
</a:theme>
</file>

<file path=ppt/theme/theme2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C6C817D853324094613B690CF784B5" ma:contentTypeVersion="12" ma:contentTypeDescription="Vytvoří nový dokument" ma:contentTypeScope="" ma:versionID="fc1e342f7e979da71506fd3cf15afedd">
  <xsd:schema xmlns:xsd="http://www.w3.org/2001/XMLSchema" xmlns:xs="http://www.w3.org/2001/XMLSchema" xmlns:p="http://schemas.microsoft.com/office/2006/metadata/properties" xmlns:ns2="e3a755e7-ce12-4f84-9391-d0c12a12ba8f" xmlns:ns3="cd8ca188-db8b-44f1-b5e4-412076912c57" targetNamespace="http://schemas.microsoft.com/office/2006/metadata/properties" ma:root="true" ma:fieldsID="186884729f6ed5c4c95b3ae0c9a65d6c" ns2:_="" ns3:_="">
    <xsd:import namespace="e3a755e7-ce12-4f84-9391-d0c12a12ba8f"/>
    <xsd:import namespace="cd8ca188-db8b-44f1-b5e4-412076912c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755e7-ce12-4f84-9391-d0c12a12ba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d2a44d23-90f1-4afd-aa8c-0d6faad4ae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ca188-db8b-44f1-b5e4-412076912c5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a755e7-ce12-4f84-9391-d0c12a12ba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187E98-2F2E-4B2D-B7F3-3CE6CB1BAD3A}"/>
</file>

<file path=customXml/itemProps2.xml><?xml version="1.0" encoding="utf-8"?>
<ds:datastoreItem xmlns:ds="http://schemas.openxmlformats.org/officeDocument/2006/customXml" ds:itemID="{0E3956F1-F106-4EB9-AA7F-68FF35BA303E}"/>
</file>

<file path=customXml/itemProps3.xml><?xml version="1.0" encoding="utf-8"?>
<ds:datastoreItem xmlns:ds="http://schemas.openxmlformats.org/officeDocument/2006/customXml" ds:itemID="{C7576CD9-2F0A-4CAF-8593-69E38C9422DF}"/>
</file>

<file path=docMetadata/LabelInfo.xml><?xml version="1.0" encoding="utf-8"?>
<clbl:labelList xmlns:clbl="http://schemas.microsoft.com/office/2020/mipLabelMetadata">
  <clbl:label id="{d0138fd3-fe89-4f37-afdd-65bd30f6e5c1}" enabled="1" method="Privileged" siteId="{f9f8419e-c286-461b-9e6d-0ba6b1d5234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12_Prezentace_v1.4</Template>
  <TotalTime>0</TotalTime>
  <Words>1032</Words>
  <Application>Microsoft Office PowerPoint</Application>
  <PresentationFormat>Širokoúhlá obrazovka</PresentationFormat>
  <Paragraphs>139</Paragraphs>
  <Slides>11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22" baseType="lpstr">
      <vt:lpstr>Aptos</vt:lpstr>
      <vt:lpstr>Wingdings</vt:lpstr>
      <vt:lpstr>Azeret Mono</vt:lpstr>
      <vt:lpstr>Courier New</vt:lpstr>
      <vt:lpstr>Calibri</vt:lpstr>
      <vt:lpstr>Ubuntu</vt:lpstr>
      <vt:lpstr>Aptos Display</vt:lpstr>
      <vt:lpstr>DM Sans</vt:lpstr>
      <vt:lpstr>Arial</vt:lpstr>
      <vt:lpstr>Motiv Office</vt:lpstr>
      <vt:lpstr>Vlastní návrh</vt:lpstr>
      <vt:lpstr>Nová vyhláška</vt:lpstr>
      <vt:lpstr>Požadavky vyhlášky</vt:lpstr>
      <vt:lpstr>Požadavky na poskytovatele</vt:lpstr>
      <vt:lpstr>Požadavky na službu cloud computingu</vt:lpstr>
      <vt:lpstr>Požadavky na službu cloud computingu</vt:lpstr>
      <vt:lpstr>Požadavky na službu cloud computingu</vt:lpstr>
      <vt:lpstr>Požadavky na službu cloud computingu</vt:lpstr>
      <vt:lpstr>Srovnání příloh – požadavky na služby CC</vt:lpstr>
      <vt:lpstr>Typické nedostatky při dokládání splnění požadavků</vt:lpstr>
      <vt:lpstr>Kde najít informace?</vt:lpstr>
      <vt:lpstr>Děkujeme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2025-11-04T17:02:21Z</dcterms:created>
  <dcterms:modified xsi:type="dcterms:W3CDTF">2025-11-04T17:02:33Z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1107000</vt:r8>
  </property>
  <property fmtid="{D5CDD505-2E9C-101B-9397-08002B2CF9AE}" pid="3" name="MediaServiceImageTags">
    <vt:lpwstr/>
  </property>
  <property fmtid="{D5CDD505-2E9C-101B-9397-08002B2CF9AE}" pid="4" name="ContentTypeId">
    <vt:lpwstr>0x010100A7C6C817D853324094613B690CF784B5</vt:lpwstr>
  </property>
</Properties>
</file>